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4" r:id="rId9"/>
    <p:sldId id="265" r:id="rId10"/>
    <p:sldId id="266" r:id="rId11"/>
    <p:sldId id="269"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8664377-944C-4E10-98DF-91AE8F6636DF}" type="datetimeFigureOut">
              <a:rPr lang="en-GB" smtClean="0"/>
              <a:pPr/>
              <a:t>06/03/2012</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996E7A5-A2DB-42DC-A909-C44C4407F8D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664377-944C-4E10-98DF-91AE8F6636DF}" type="datetimeFigureOut">
              <a:rPr lang="en-GB" smtClean="0"/>
              <a:pPr/>
              <a:t>06/03/2012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996E7A5-A2DB-42DC-A909-C44C4407F8D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664377-944C-4E10-98DF-91AE8F6636DF}" type="datetimeFigureOut">
              <a:rPr lang="en-GB" smtClean="0"/>
              <a:pPr/>
              <a:t>06/03/2012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996E7A5-A2DB-42DC-A909-C44C4407F8D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664377-944C-4E10-98DF-91AE8F6636DF}" type="datetimeFigureOut">
              <a:rPr lang="en-GB" smtClean="0"/>
              <a:pPr/>
              <a:t>06/03/2012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996E7A5-A2DB-42DC-A909-C44C4407F8DE}" type="slidenum">
              <a:rPr lang="en-GB" smtClean="0"/>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8664377-944C-4E10-98DF-91AE8F6636DF}" type="datetimeFigureOut">
              <a:rPr lang="en-GB" smtClean="0"/>
              <a:pPr/>
              <a:t>06/03/2012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A996E7A5-A2DB-42DC-A909-C44C4407F8DE}"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8664377-944C-4E10-98DF-91AE8F6636DF}" type="datetimeFigureOut">
              <a:rPr lang="en-GB" smtClean="0"/>
              <a:pPr/>
              <a:t>06/03/2012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A996E7A5-A2DB-42DC-A909-C44C4407F8DE}" type="slidenum">
              <a:rPr lang="en-GB" smtClean="0"/>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8664377-944C-4E10-98DF-91AE8F6636DF}" type="datetimeFigureOut">
              <a:rPr lang="en-GB" smtClean="0"/>
              <a:pPr/>
              <a:t>06/03/2012</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A996E7A5-A2DB-42DC-A909-C44C4407F8DE}"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8664377-944C-4E10-98DF-91AE8F6636DF}" type="datetimeFigureOut">
              <a:rPr lang="en-GB" smtClean="0"/>
              <a:pPr/>
              <a:t>06/03/2012</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A996E7A5-A2DB-42DC-A909-C44C4407F8DE}" type="slidenum">
              <a:rPr lang="en-GB" smtClean="0"/>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8664377-944C-4E10-98DF-91AE8F6636DF}" type="datetimeFigureOut">
              <a:rPr lang="en-GB" smtClean="0"/>
              <a:pPr/>
              <a:t>06/03/2012</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A996E7A5-A2DB-42DC-A909-C44C4407F8D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8664377-944C-4E10-98DF-91AE8F6636DF}" type="datetimeFigureOut">
              <a:rPr lang="en-GB" smtClean="0"/>
              <a:pPr/>
              <a:t>06/03/2012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A996E7A5-A2DB-42DC-A909-C44C4407F8DE}"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8664377-944C-4E10-98DF-91AE8F6636DF}" type="datetimeFigureOut">
              <a:rPr lang="en-GB" smtClean="0"/>
              <a:pPr/>
              <a:t>06/03/2012</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996E7A5-A2DB-42DC-A909-C44C4407F8DE}"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8664377-944C-4E10-98DF-91AE8F6636DF}" type="datetimeFigureOut">
              <a:rPr lang="en-GB" smtClean="0"/>
              <a:pPr/>
              <a:t>06/03/2012</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996E7A5-A2DB-42DC-A909-C44C4407F8D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Gathering the middle class vote </a:t>
            </a:r>
            <a:br>
              <a:rPr lang="en-GB" dirty="0" smtClean="0"/>
            </a:br>
            <a:r>
              <a:rPr lang="en-GB" dirty="0" smtClean="0"/>
              <a:t>1932 year of elections and opportunity</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en-GB" dirty="0" smtClean="0"/>
              <a:t>VP and AH held talks about forming a government based on broad nationalist coalition, similar to </a:t>
            </a:r>
            <a:r>
              <a:rPr lang="en-GB" dirty="0" err="1" smtClean="0"/>
              <a:t>Harzburg</a:t>
            </a:r>
            <a:r>
              <a:rPr lang="en-GB" dirty="0" smtClean="0"/>
              <a:t> Front.</a:t>
            </a:r>
          </a:p>
          <a:p>
            <a:pPr lvl="1"/>
            <a:r>
              <a:rPr lang="en-GB" dirty="0" smtClean="0"/>
              <a:t>Support came from Agrarian League, and industry</a:t>
            </a:r>
          </a:p>
          <a:p>
            <a:r>
              <a:rPr lang="en-GB" dirty="0" err="1" smtClean="0"/>
              <a:t>Hindenberg</a:t>
            </a:r>
            <a:r>
              <a:rPr lang="en-GB" dirty="0" smtClean="0"/>
              <a:t> turned to VP to form a viable government especially as </a:t>
            </a:r>
            <a:r>
              <a:rPr lang="en-GB" dirty="0" err="1" smtClean="0"/>
              <a:t>Schleicher</a:t>
            </a:r>
            <a:r>
              <a:rPr lang="en-GB" dirty="0" smtClean="0"/>
              <a:t> could not form a government without support from the Reichstag</a:t>
            </a:r>
          </a:p>
          <a:p>
            <a:r>
              <a:rPr lang="en-GB" dirty="0" smtClean="0"/>
              <a:t>As negotiations proceeded </a:t>
            </a:r>
            <a:r>
              <a:rPr lang="en-GB" dirty="0" err="1" smtClean="0"/>
              <a:t>VPwas</a:t>
            </a:r>
            <a:r>
              <a:rPr lang="en-GB" dirty="0" smtClean="0"/>
              <a:t> persuaded not to be Chancellor but have a very heavily right sided Cabinet with AH as chancellor</a:t>
            </a:r>
          </a:p>
          <a:p>
            <a:r>
              <a:rPr lang="en-GB" dirty="0" smtClean="0"/>
              <a:t>However Hindenburg was persuaded to appoint Hitler as Chancellor as	</a:t>
            </a:r>
          </a:p>
          <a:p>
            <a:pPr lvl="1"/>
            <a:r>
              <a:rPr lang="en-GB" dirty="0" smtClean="0"/>
              <a:t>Once the Weimar republic had been undermined a new more authoritarian government could be installed. This could only happen if it had popular support – only the NSDAP could provide this</a:t>
            </a:r>
          </a:p>
          <a:p>
            <a:pPr lvl="1"/>
            <a:r>
              <a:rPr lang="en-GB" dirty="0" err="1" smtClean="0"/>
              <a:t>Hindenberg</a:t>
            </a:r>
            <a:r>
              <a:rPr lang="en-GB" dirty="0" smtClean="0"/>
              <a:t> believed he could control Hitler if VP was vice chancellor </a:t>
            </a:r>
          </a:p>
          <a:p>
            <a:r>
              <a:rPr lang="en-GB" dirty="0" smtClean="0"/>
              <a:t>On January 30</a:t>
            </a:r>
            <a:r>
              <a:rPr lang="en-GB" baseline="30000" dirty="0" smtClean="0"/>
              <a:t>th</a:t>
            </a:r>
            <a:r>
              <a:rPr lang="en-GB" dirty="0" smtClean="0"/>
              <a:t> Hitler was appointed Chancellor</a:t>
            </a:r>
          </a:p>
          <a:p>
            <a:pPr lvl="1"/>
            <a:endParaRPr lang="en-GB" dirty="0" smtClean="0"/>
          </a:p>
        </p:txBody>
      </p:sp>
      <p:sp>
        <p:nvSpPr>
          <p:cNvPr id="2" name="Title 1"/>
          <p:cNvSpPr>
            <a:spLocks noGrp="1"/>
          </p:cNvSpPr>
          <p:nvPr>
            <p:ph type="title"/>
          </p:nvPr>
        </p:nvSpPr>
        <p:spPr/>
        <p:txBody>
          <a:bodyPr/>
          <a:lstStyle/>
          <a:p>
            <a:r>
              <a:rPr lang="en-GB" dirty="0" smtClean="0"/>
              <a:t>Jan 1933</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Read pages 122- 129</a:t>
            </a:r>
          </a:p>
          <a:p>
            <a:r>
              <a:rPr lang="en-GB" dirty="0" smtClean="0"/>
              <a:t>Take notes</a:t>
            </a:r>
          </a:p>
          <a:p>
            <a:r>
              <a:rPr lang="en-GB" dirty="0" smtClean="0"/>
              <a:t>Complete skills builder </a:t>
            </a:r>
            <a:r>
              <a:rPr lang="en-GB" smtClean="0"/>
              <a:t>on page 127</a:t>
            </a:r>
            <a:endParaRPr lang="en-GB"/>
          </a:p>
        </p:txBody>
      </p:sp>
      <p:sp>
        <p:nvSpPr>
          <p:cNvPr id="3" name="Title 2"/>
          <p:cNvSpPr>
            <a:spLocks noGrp="1"/>
          </p:cNvSpPr>
          <p:nvPr>
            <p:ph type="title"/>
          </p:nvPr>
        </p:nvSpPr>
        <p:spPr/>
        <p:txBody>
          <a:bodyPr/>
          <a:lstStyle/>
          <a:p>
            <a:r>
              <a:rPr lang="en-GB" dirty="0" smtClean="0"/>
              <a:t>	</a:t>
            </a:r>
            <a:r>
              <a:rPr lang="en-GB" dirty="0" smtClean="0"/>
              <a:t>Red book</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Answer focus route question</a:t>
            </a:r>
          </a:p>
          <a:p>
            <a:r>
              <a:rPr lang="en-GB" dirty="0" smtClean="0"/>
              <a:t>Complete activity box</a:t>
            </a:r>
          </a:p>
          <a:p>
            <a:endParaRPr lang="en-GB" dirty="0"/>
          </a:p>
          <a:p>
            <a:r>
              <a:rPr lang="en-GB" dirty="0"/>
              <a:t>“Nazi consolidation of power in 1933 was primarily due to the use of terror and violence”</a:t>
            </a:r>
          </a:p>
          <a:p>
            <a:r>
              <a:rPr lang="en-GB" dirty="0"/>
              <a:t>How far do you agree with this judgement?</a:t>
            </a:r>
          </a:p>
          <a:p>
            <a:pPr lvl="1"/>
            <a:r>
              <a:rPr lang="en-GB" dirty="0" smtClean="0"/>
              <a:t>30 mark essay due next week. </a:t>
            </a:r>
            <a:endParaRPr lang="en-GB" dirty="0"/>
          </a:p>
        </p:txBody>
      </p:sp>
      <p:sp>
        <p:nvSpPr>
          <p:cNvPr id="2" name="Title 1"/>
          <p:cNvSpPr>
            <a:spLocks noGrp="1"/>
          </p:cNvSpPr>
          <p:nvPr>
            <p:ph type="title"/>
          </p:nvPr>
        </p:nvSpPr>
        <p:spPr/>
        <p:txBody>
          <a:bodyPr/>
          <a:lstStyle/>
          <a:p>
            <a:r>
              <a:rPr lang="en-GB" dirty="0" smtClean="0"/>
              <a:t>Read worksheet</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Who killed Weimar democracy</a:t>
            </a:r>
          </a:p>
          <a:p>
            <a:endParaRPr lang="en-GB" dirty="0"/>
          </a:p>
          <a:p>
            <a:r>
              <a:rPr lang="en-GB" dirty="0" smtClean="0"/>
              <a:t>Read and vote.</a:t>
            </a:r>
            <a:endParaRPr lang="en-GB" dirty="0"/>
          </a:p>
        </p:txBody>
      </p:sp>
      <p:sp>
        <p:nvSpPr>
          <p:cNvPr id="2" name="Title 1"/>
          <p:cNvSpPr>
            <a:spLocks noGrp="1"/>
          </p:cNvSpPr>
          <p:nvPr>
            <p:ph type="title"/>
          </p:nvPr>
        </p:nvSpPr>
        <p:spPr/>
        <p:txBody>
          <a:bodyPr/>
          <a:lstStyle/>
          <a:p>
            <a:r>
              <a:rPr lang="en-GB" dirty="0" smtClean="0"/>
              <a:t>Review </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Who did Hitler appeal to?</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525963"/>
          </a:xfrm>
        </p:spPr>
        <p:txBody>
          <a:bodyPr>
            <a:normAutofit fontScale="92500" lnSpcReduction="10000"/>
          </a:bodyPr>
          <a:lstStyle/>
          <a:p>
            <a:r>
              <a:rPr lang="en-GB" sz="2400" dirty="0" smtClean="0"/>
              <a:t>Hindenburg was elected President in March/April 1932 with 49.6% and 53% in consecutive ballots.</a:t>
            </a:r>
          </a:p>
          <a:p>
            <a:r>
              <a:rPr lang="en-GB" sz="2400" dirty="0" smtClean="0"/>
              <a:t>Hitler managed 30.1% and 36.8%, although defeated had doubled from the Reichstag elections</a:t>
            </a:r>
          </a:p>
          <a:p>
            <a:r>
              <a:rPr lang="en-GB" sz="2400" dirty="0" smtClean="0"/>
              <a:t>However the SA and SS were banned by emergency decree due to increasing violence giving evidence towards the fact that Hitler was planning to stage a coup if he won</a:t>
            </a:r>
          </a:p>
          <a:p>
            <a:r>
              <a:rPr lang="en-GB" sz="2400" dirty="0" smtClean="0"/>
              <a:t>General von </a:t>
            </a:r>
            <a:r>
              <a:rPr lang="en-GB" sz="2400" dirty="0" err="1" smtClean="0"/>
              <a:t>Schliecher</a:t>
            </a:r>
            <a:r>
              <a:rPr lang="en-GB" sz="2400" dirty="0" smtClean="0"/>
              <a:t> however wanted to tame the Nazi’s and use the SA to create a military dictatorship, and as a result met Hitler. Hitler </a:t>
            </a:r>
            <a:r>
              <a:rPr lang="en-GB" sz="2400" dirty="0" err="1" smtClean="0"/>
              <a:t>agreeda</a:t>
            </a:r>
            <a:r>
              <a:rPr lang="en-GB" sz="2400" dirty="0" smtClean="0"/>
              <a:t> position in the new presidential cabinet in return for the removal of </a:t>
            </a:r>
            <a:r>
              <a:rPr lang="en-GB" sz="2400" dirty="0" err="1" smtClean="0"/>
              <a:t>Brunig</a:t>
            </a:r>
            <a:r>
              <a:rPr lang="en-GB" sz="2400" dirty="0" smtClean="0"/>
              <a:t> and the lifting on the ban of the SA/SS.</a:t>
            </a:r>
            <a:endParaRPr lang="en-GB" sz="2400" dirty="0"/>
          </a:p>
        </p:txBody>
      </p:sp>
      <p:sp>
        <p:nvSpPr>
          <p:cNvPr id="2" name="Title 1"/>
          <p:cNvSpPr>
            <a:spLocks noGrp="1"/>
          </p:cNvSpPr>
          <p:nvPr>
            <p:ph type="title"/>
          </p:nvPr>
        </p:nvSpPr>
        <p:spPr/>
        <p:txBody>
          <a:bodyPr/>
          <a:lstStyle/>
          <a:p>
            <a:r>
              <a:rPr lang="en-GB" dirty="0" smtClean="0"/>
              <a:t>Electoral Success</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GB" dirty="0" smtClean="0"/>
              <a:t>General </a:t>
            </a:r>
            <a:r>
              <a:rPr lang="en-GB" dirty="0" err="1" smtClean="0"/>
              <a:t>Groener</a:t>
            </a:r>
            <a:r>
              <a:rPr lang="en-GB" dirty="0" smtClean="0"/>
              <a:t> resigned after being shouted down by Nazi deputies in the Reichstag and on May 29</a:t>
            </a:r>
            <a:r>
              <a:rPr lang="en-GB" baseline="30000" dirty="0" smtClean="0"/>
              <a:t>th</a:t>
            </a:r>
            <a:r>
              <a:rPr lang="en-GB" dirty="0" smtClean="0"/>
              <a:t> </a:t>
            </a:r>
            <a:r>
              <a:rPr lang="en-GB" dirty="0" err="1" smtClean="0"/>
              <a:t>Hindenberg</a:t>
            </a:r>
            <a:r>
              <a:rPr lang="en-GB" dirty="0" smtClean="0"/>
              <a:t> demanded the resignation of </a:t>
            </a:r>
            <a:r>
              <a:rPr lang="en-GB" dirty="0" err="1" smtClean="0"/>
              <a:t>Brunig</a:t>
            </a:r>
            <a:r>
              <a:rPr lang="en-GB" dirty="0" smtClean="0"/>
              <a:t>.</a:t>
            </a:r>
          </a:p>
          <a:p>
            <a:r>
              <a:rPr lang="en-GB" dirty="0" smtClean="0"/>
              <a:t>A new government was formed with Franz von Papen as Chancellor, </a:t>
            </a:r>
            <a:r>
              <a:rPr lang="en-GB" dirty="0" err="1" smtClean="0"/>
              <a:t>Schliecher</a:t>
            </a:r>
            <a:r>
              <a:rPr lang="en-GB" dirty="0" smtClean="0"/>
              <a:t> as Minister of Defence. </a:t>
            </a:r>
          </a:p>
          <a:p>
            <a:r>
              <a:rPr lang="en-GB" dirty="0" smtClean="0"/>
              <a:t>New Reichstag elections were called for the end of July. </a:t>
            </a:r>
          </a:p>
          <a:p>
            <a:r>
              <a:rPr lang="en-GB" dirty="0" smtClean="0"/>
              <a:t>The ban on the SA was lifted and in the run up to elections over 100 were left dead and 7000 injured.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92500" lnSpcReduction="20000"/>
          </a:bodyPr>
          <a:lstStyle/>
          <a:p>
            <a:r>
              <a:rPr lang="en-GB" dirty="0" smtClean="0"/>
              <a:t>Political establishment wanted a return to a more </a:t>
            </a:r>
            <a:r>
              <a:rPr lang="en-GB" dirty="0" err="1" smtClean="0"/>
              <a:t>authoritian</a:t>
            </a:r>
            <a:r>
              <a:rPr lang="en-GB" dirty="0" smtClean="0"/>
              <a:t> form of government</a:t>
            </a:r>
          </a:p>
          <a:p>
            <a:pPr lvl="1"/>
            <a:r>
              <a:rPr lang="en-GB" dirty="0" smtClean="0"/>
              <a:t>Deconstruction of the democratic system was started by von Papen in his coup against the Prussian governments in July 1932.</a:t>
            </a:r>
          </a:p>
          <a:p>
            <a:pPr lvl="1"/>
            <a:r>
              <a:rPr lang="en-GB" dirty="0" smtClean="0"/>
              <a:t>The political violence in the run up to elections saw von Papen dismiss the SPD dominated Prussian government as it had failed to keep the peace. He did this legally through article 48</a:t>
            </a:r>
          </a:p>
          <a:p>
            <a:pPr lvl="1"/>
            <a:r>
              <a:rPr lang="en-GB" dirty="0" smtClean="0"/>
              <a:t>When the leader of the SPD Otto Braun questioned this </a:t>
            </a:r>
            <a:r>
              <a:rPr lang="en-GB" dirty="0" err="1" smtClean="0"/>
              <a:t>Hindenberg</a:t>
            </a:r>
            <a:r>
              <a:rPr lang="en-GB" dirty="0" smtClean="0"/>
              <a:t> ordered the army to seize control and appointed a commissioner to govern Prussia.</a:t>
            </a:r>
          </a:p>
          <a:p>
            <a:pPr lvl="1"/>
            <a:r>
              <a:rPr lang="en-GB" dirty="0" smtClean="0"/>
              <a:t>The SPD and trade unions did not resist</a:t>
            </a:r>
          </a:p>
          <a:p>
            <a:pPr lvl="2"/>
            <a:r>
              <a:rPr lang="en-GB" dirty="0" smtClean="0"/>
              <a:t>A political police were founded who had no allegiance to the Weimar Republic but only obeyed the Reich Commissioner and von Papen.</a:t>
            </a:r>
          </a:p>
          <a:p>
            <a:r>
              <a:rPr lang="en-GB" dirty="0" smtClean="0"/>
              <a:t>The use of legality to seize power set a new precedent. The emergency powers had effectively been used to destroy the constitution.   </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smtClean="0"/>
              <a:t>In July the Nazi’s had 37.3% of the Reichstag vote which meant 230 seats- the largest party in the Reichstag.</a:t>
            </a:r>
          </a:p>
          <a:p>
            <a:r>
              <a:rPr lang="en-GB" dirty="0" smtClean="0"/>
              <a:t>They now had a mandate to be involved in any government. Von </a:t>
            </a:r>
            <a:r>
              <a:rPr lang="en-GB" dirty="0" err="1" smtClean="0"/>
              <a:t>Schleicher</a:t>
            </a:r>
            <a:r>
              <a:rPr lang="en-GB" dirty="0" smtClean="0"/>
              <a:t> and von Papen were prepared to embrace Nazi support and ignore the violence as it helped suppress the left. </a:t>
            </a:r>
          </a:p>
          <a:p>
            <a:pPr lvl="1"/>
            <a:r>
              <a:rPr lang="en-GB" dirty="0" smtClean="0"/>
              <a:t>The NSDAP was an attractive ally due to its mass support and broad base.</a:t>
            </a:r>
          </a:p>
        </p:txBody>
      </p:sp>
      <p:sp>
        <p:nvSpPr>
          <p:cNvPr id="2" name="Title 1"/>
          <p:cNvSpPr>
            <a:spLocks noGrp="1"/>
          </p:cNvSpPr>
          <p:nvPr>
            <p:ph type="title"/>
          </p:nvPr>
        </p:nvSpPr>
        <p:spPr/>
        <p:txBody>
          <a:bodyPr/>
          <a:lstStyle/>
          <a:p>
            <a:r>
              <a:rPr lang="en-GB" dirty="0" smtClean="0"/>
              <a:t>Electoral success 1932</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GB" dirty="0" smtClean="0"/>
              <a:t>Traditional view is that The Middle classes (</a:t>
            </a:r>
            <a:r>
              <a:rPr lang="en-GB" dirty="0" err="1" smtClean="0"/>
              <a:t>middletstad</a:t>
            </a:r>
            <a:r>
              <a:rPr lang="en-GB" dirty="0" smtClean="0"/>
              <a:t>)  voted Nazi- civil servants, officials and others affected by economic </a:t>
            </a:r>
            <a:r>
              <a:rPr lang="en-GB" dirty="0" err="1" smtClean="0"/>
              <a:t>unstability</a:t>
            </a:r>
            <a:endParaRPr lang="en-GB" dirty="0" smtClean="0"/>
          </a:p>
          <a:p>
            <a:r>
              <a:rPr lang="en-GB" dirty="0" smtClean="0"/>
              <a:t>They did not attract substantial votes from the industrial working classes, but they did cut across class lines more than the SPD and KPD, due to their presentation as a national party.</a:t>
            </a:r>
          </a:p>
          <a:p>
            <a:r>
              <a:rPr lang="en-GB" dirty="0" smtClean="0"/>
              <a:t>This is backed by the ill thought out but attractive idea of VOLKSGEMEINSHAFT</a:t>
            </a:r>
          </a:p>
          <a:p>
            <a:pPr lvl="1"/>
            <a:r>
              <a:rPr lang="en-GB" dirty="0" smtClean="0"/>
              <a:t>The ideal of national community based on racial identity</a:t>
            </a:r>
          </a:p>
          <a:p>
            <a:r>
              <a:rPr lang="en-GB" dirty="0" smtClean="0"/>
              <a:t>Many voted Nazi as they were fed up with the failure of Weimar democracy and the vote Nazi was a protest vote</a:t>
            </a:r>
          </a:p>
          <a:p>
            <a:r>
              <a:rPr lang="en-GB" dirty="0" smtClean="0"/>
              <a:t>Style was more important that political substance and although they had many vague policies- this is what made them unique and attractive.</a:t>
            </a:r>
          </a:p>
        </p:txBody>
      </p:sp>
      <p:sp>
        <p:nvSpPr>
          <p:cNvPr id="2" name="Title 1"/>
          <p:cNvSpPr>
            <a:spLocks noGrp="1"/>
          </p:cNvSpPr>
          <p:nvPr>
            <p:ph type="title"/>
          </p:nvPr>
        </p:nvSpPr>
        <p:spPr/>
        <p:txBody>
          <a:bodyPr/>
          <a:lstStyle/>
          <a:p>
            <a:r>
              <a:rPr lang="en-GB" dirty="0" smtClean="0"/>
              <a:t>Why Nazi?</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GB" dirty="0" smtClean="0"/>
              <a:t>Von Papen refused to hand over Chancellorship to Hitler- he had no majority</a:t>
            </a:r>
          </a:p>
          <a:p>
            <a:r>
              <a:rPr lang="en-GB" dirty="0" smtClean="0"/>
              <a:t>Despite negotiations VP and AH could not agree a position of the Nazi’s in government so guess what- an election in November</a:t>
            </a:r>
          </a:p>
          <a:p>
            <a:r>
              <a:rPr lang="en-GB" dirty="0" smtClean="0"/>
              <a:t>The Nazis lost 4% of votes but were still the largest party in the Reichstag</a:t>
            </a:r>
          </a:p>
          <a:p>
            <a:r>
              <a:rPr lang="en-GB" dirty="0" smtClean="0"/>
              <a:t>Statement</a:t>
            </a:r>
          </a:p>
          <a:p>
            <a:pPr lvl="1"/>
            <a:r>
              <a:rPr lang="en-GB" dirty="0" smtClean="0"/>
              <a:t>Hindenburg would not appoint AH without a majority</a:t>
            </a:r>
          </a:p>
          <a:p>
            <a:pPr lvl="1"/>
            <a:r>
              <a:rPr lang="en-GB" dirty="0" smtClean="0"/>
              <a:t>The NSDAP could vote down any government with the support of one other group.</a:t>
            </a:r>
          </a:p>
          <a:p>
            <a:r>
              <a:rPr lang="en-GB" dirty="0" smtClean="0"/>
              <a:t>Only option- to rule without the Reichstag and </a:t>
            </a:r>
            <a:r>
              <a:rPr lang="en-GB" dirty="0" err="1" smtClean="0"/>
              <a:t>supress</a:t>
            </a:r>
            <a:r>
              <a:rPr lang="en-GB" dirty="0" smtClean="0"/>
              <a:t> all opposition </a:t>
            </a:r>
            <a:endParaRPr lang="en-GB" dirty="0"/>
          </a:p>
        </p:txBody>
      </p:sp>
      <p:sp>
        <p:nvSpPr>
          <p:cNvPr id="2" name="Title 1"/>
          <p:cNvSpPr>
            <a:spLocks noGrp="1"/>
          </p:cNvSpPr>
          <p:nvPr>
            <p:ph type="title"/>
          </p:nvPr>
        </p:nvSpPr>
        <p:spPr/>
        <p:txBody>
          <a:bodyPr/>
          <a:lstStyle/>
          <a:p>
            <a:r>
              <a:rPr lang="en-GB" dirty="0" smtClean="0"/>
              <a:t>But</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smtClean="0"/>
              <a:t>Hindenburg sacked von Papen as Chancellor and appointed </a:t>
            </a:r>
            <a:r>
              <a:rPr lang="en-GB" dirty="0" err="1" smtClean="0"/>
              <a:t>Schleicher</a:t>
            </a:r>
            <a:r>
              <a:rPr lang="en-GB" dirty="0" smtClean="0"/>
              <a:t>, who tried to tempt the Nazis into the government but failed</a:t>
            </a:r>
          </a:p>
          <a:p>
            <a:r>
              <a:rPr lang="en-GB" dirty="0" smtClean="0"/>
              <a:t>Von Papen then concentrated on getting Hitler to support his bid for power thus getting back at </a:t>
            </a:r>
            <a:r>
              <a:rPr lang="en-GB" dirty="0" err="1" smtClean="0"/>
              <a:t>Schleicher</a:t>
            </a:r>
            <a:r>
              <a:rPr lang="en-GB" dirty="0" smtClean="0"/>
              <a:t> </a:t>
            </a:r>
          </a:p>
          <a:p>
            <a:r>
              <a:rPr lang="en-GB" dirty="0" smtClean="0"/>
              <a:t>Big business- determined to see a more authoritarian rule and for big financiers arranged for Hitler to meet with von Papen to discuss forming a government</a:t>
            </a:r>
          </a:p>
          <a:p>
            <a:endParaRPr lang="en-GB" dirty="0"/>
          </a:p>
        </p:txBody>
      </p:sp>
      <p:sp>
        <p:nvSpPr>
          <p:cNvPr id="2" name="Title 1"/>
          <p:cNvSpPr>
            <a:spLocks noGrp="1"/>
          </p:cNvSpPr>
          <p:nvPr>
            <p:ph type="title"/>
          </p:nvPr>
        </p:nvSpPr>
        <p:spPr/>
        <p:txBody>
          <a:bodyPr/>
          <a:lstStyle/>
          <a:p>
            <a:r>
              <a:rPr lang="en-GB" dirty="0" smtClean="0"/>
              <a:t>And so</a:t>
            </a:r>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181</TotalTime>
  <Words>851</Words>
  <Application>Microsoft Office PowerPoint</Application>
  <PresentationFormat>On-screen Show (4:3)</PresentationFormat>
  <Paragraphs>65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Gathering the middle class vote  1932 year of elections and opportunity</vt:lpstr>
      <vt:lpstr>Who did Hitler appeal to?</vt:lpstr>
      <vt:lpstr>Electoral Success</vt:lpstr>
      <vt:lpstr>Slide 4</vt:lpstr>
      <vt:lpstr>Slide 5</vt:lpstr>
      <vt:lpstr>Electoral success 1932</vt:lpstr>
      <vt:lpstr>Why Nazi?</vt:lpstr>
      <vt:lpstr>But</vt:lpstr>
      <vt:lpstr>And so</vt:lpstr>
      <vt:lpstr>Jan 1933</vt:lpstr>
      <vt:lpstr> Red book</vt:lpstr>
      <vt:lpstr>Read worksheet</vt:lpstr>
      <vt:lpstr>Review </vt:lpstr>
    </vt:vector>
  </TitlesOfParts>
  <Company>Featherstone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Gathering the middle class vote  1932 year of elections and opportunity</dc:title>
  <dc:creator>KBolt</dc:creator>
  <cp:lastModifiedBy>KBolt</cp:lastModifiedBy>
  <cp:revision>15</cp:revision>
  <dcterms:created xsi:type="dcterms:W3CDTF">2012-03-05T11:36:23Z</dcterms:created>
  <dcterms:modified xsi:type="dcterms:W3CDTF">2012-03-06T14:13:02Z</dcterms:modified>
</cp:coreProperties>
</file>