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50" autoAdjust="0"/>
    <p:restoredTop sz="94660"/>
  </p:normalViewPr>
  <p:slideViewPr>
    <p:cSldViewPr>
      <p:cViewPr varScale="1">
        <p:scale>
          <a:sx n="86" d="100"/>
          <a:sy n="86" d="100"/>
        </p:scale>
        <p:origin x="-10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8A681CB-3BD0-4872-916A-19FD1B579B5A}" type="datetimeFigureOut">
              <a:rPr lang="en-US"/>
              <a:pPr>
                <a:defRPr/>
              </a:pPr>
              <a:t>10/16/2013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3DE5130-9AEB-435D-BB17-E0A2E4591D2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918CE56-6B6B-4271-8969-A23A4DFB4E8F}" type="datetimeFigureOut">
              <a:rPr lang="en-US"/>
              <a:pPr>
                <a:defRPr/>
              </a:pPr>
              <a:t>10/16/2013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C1EEDA2-F544-42C6-9FE6-9CB7EDD2090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0D7EDF7-F33A-4780-A45F-135F78CFFBEF}" type="datetimeFigureOut">
              <a:rPr lang="en-US"/>
              <a:pPr>
                <a:defRPr/>
              </a:pPr>
              <a:t>10/16/2013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9763AB9-328E-40BF-8D8B-AE863202612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5E8BF08-56D3-4826-9900-52C2E9DBB571}" type="datetimeFigureOut">
              <a:rPr lang="en-US"/>
              <a:pPr>
                <a:defRPr/>
              </a:pPr>
              <a:t>10/16/2013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B2EAFA-20CE-41E3-86D4-7A529306CE9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906904-3AC9-4DF7-BFCA-8AE21682C9A2}" type="datetimeFigureOut">
              <a:rPr lang="en-US"/>
              <a:pPr>
                <a:defRPr/>
              </a:pPr>
              <a:t>10/16/2013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0AB74C-4A00-4380-B148-B16761C33E2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CB15756-65C4-4E1B-B44D-2FAD5D8D46E4}" type="datetimeFigureOut">
              <a:rPr lang="en-US"/>
              <a:pPr>
                <a:defRPr/>
              </a:pPr>
              <a:t>10/16/2013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EEB9257-5A17-4E91-92E3-4689D814A30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C313F5A-2D22-4966-AF6E-7FF9F1F5DBC6}" type="datetimeFigureOut">
              <a:rPr lang="en-US"/>
              <a:pPr>
                <a:defRPr/>
              </a:pPr>
              <a:t>10/16/2013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217050C-DA8C-4792-ABB6-D8691EE8597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081804A-FB3D-41F0-AA44-D808E7241AA8}" type="datetimeFigureOut">
              <a:rPr lang="en-US"/>
              <a:pPr>
                <a:defRPr/>
              </a:pPr>
              <a:t>10/16/2013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92AE753-1D40-48FE-ABF2-C1959D2FCA4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C7D7089-8A8C-4945-8DB2-18CDF810E527}" type="datetimeFigureOut">
              <a:rPr lang="en-US"/>
              <a:pPr>
                <a:defRPr/>
              </a:pPr>
              <a:t>10/16/2013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5527562-065B-462C-8E79-97CBA125C70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18F73D-0327-420F-90D0-D2020C169313}" type="datetimeFigureOut">
              <a:rPr lang="en-US"/>
              <a:pPr>
                <a:defRPr/>
              </a:pPr>
              <a:t>10/16/2013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4C7733A-EA95-47D6-B970-B3E66398325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6C0533-B214-4DE3-8816-7ED390C72F82}" type="datetimeFigureOut">
              <a:rPr lang="en-US"/>
              <a:pPr>
                <a:defRPr/>
              </a:pPr>
              <a:t>10/16/2013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8FA3483-89DC-4CDD-B2FA-8D7C19E3682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CE7A7BA-2940-4B12-8584-1A93BCCC966D}" type="datetimeFigureOut">
              <a:rPr lang="en-US"/>
              <a:pPr>
                <a:defRPr/>
              </a:pPr>
              <a:t>10/16/2013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7FCC60F-2D8B-4A3B-8B72-7130C599C4E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1625"/>
            <a:ext cx="7772400" cy="2028825"/>
          </a:xfrm>
        </p:spPr>
        <p:txBody>
          <a:bodyPr rtlCol="0">
            <a:normAutofit fontScale="90000"/>
          </a:bodyPr>
          <a:lstStyle/>
          <a:p>
            <a:pPr eaLnBrk="1" fontAlgn="auto" hangingPunct="1">
              <a:spcAft>
                <a:spcPts val="0"/>
              </a:spcAft>
              <a:defRPr/>
            </a:pPr>
            <a:r>
              <a:rPr lang="en-GB" dirty="0" err="1"/>
              <a:t>Weltpolitik</a:t>
            </a:r>
            <a:r>
              <a:rPr lang="en-GB" dirty="0"/>
              <a:t> and the Navy</a:t>
            </a:r>
            <a:br>
              <a:rPr lang="en-GB" dirty="0"/>
            </a:br>
            <a:r>
              <a:rPr lang="en-GB" dirty="0"/>
              <a:t>The naval race with Britain and worsening relations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GB" smtClean="0"/>
              <a:t>1900 Navy Law</a:t>
            </a: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Char char="•"/>
              <a:defRPr/>
            </a:pPr>
            <a:r>
              <a:rPr lang="en-GB" dirty="0" smtClean="0"/>
              <a:t>1900-This </a:t>
            </a:r>
            <a:r>
              <a:rPr lang="en-GB" dirty="0" smtClean="0"/>
              <a:t>approximately doubled the allocated number of ships to 38 battleships, 20 armoured cruisers, 38 light cruisers. </a:t>
            </a:r>
          </a:p>
          <a:p>
            <a:pPr eaLnBrk="1" fontAlgn="auto" hangingPunct="1">
              <a:spcAft>
                <a:spcPts val="0"/>
              </a:spcAft>
              <a:buFont typeface="Arial" pitchFamily="34" charset="0"/>
              <a:buChar char="•"/>
              <a:defRPr/>
            </a:pPr>
            <a:r>
              <a:rPr lang="en-GB" dirty="0" smtClean="0"/>
              <a:t>Significantly, the bill set no overall cost limit for the building program.</a:t>
            </a:r>
          </a:p>
          <a:p>
            <a:pPr eaLnBrk="1" fontAlgn="auto" hangingPunct="1">
              <a:spcAft>
                <a:spcPts val="0"/>
              </a:spcAft>
              <a:buFont typeface="Arial" pitchFamily="34" charset="0"/>
              <a:buChar char="•"/>
              <a:defRPr/>
            </a:pPr>
            <a:r>
              <a:rPr lang="en-GB" dirty="0" smtClean="0"/>
              <a:t> Expenditure for the navy was too great to be met from taxation</a:t>
            </a:r>
          </a:p>
          <a:p>
            <a:pPr eaLnBrk="1" fontAlgn="auto" hangingPunct="1">
              <a:spcAft>
                <a:spcPts val="0"/>
              </a:spcAft>
              <a:buFont typeface="Arial" pitchFamily="34" charset="0"/>
              <a:buChar char="•"/>
              <a:defRPr/>
            </a:pPr>
            <a:r>
              <a:rPr lang="en-GB" dirty="0" smtClean="0"/>
              <a:t>Reichstag had limited powers to extend taxation without entering into negotiations with the constituent German states, and this was considered politically unviable. </a:t>
            </a:r>
          </a:p>
          <a:p>
            <a:pPr eaLnBrk="1" fontAlgn="auto" hangingPunct="1">
              <a:spcAft>
                <a:spcPts val="0"/>
              </a:spcAft>
              <a:buFont typeface="Arial" pitchFamily="34" charset="0"/>
              <a:buChar char="•"/>
              <a:defRPr/>
            </a:pPr>
            <a:r>
              <a:rPr lang="en-GB" dirty="0" smtClean="0"/>
              <a:t>Instead, the bill was financed by massive loans. </a:t>
            </a:r>
          </a:p>
          <a:p>
            <a:pPr eaLnBrk="1" fontAlgn="auto" hangingPunct="1">
              <a:spcAft>
                <a:spcPts val="0"/>
              </a:spcAft>
              <a:buFont typeface="Arial" pitchFamily="34" charset="0"/>
              <a:buChar char="•"/>
              <a:defRPr/>
            </a:pPr>
            <a:r>
              <a:rPr lang="en-GB" dirty="0" smtClean="0"/>
              <a:t>Tirpitz, in 1899 was already exploring the possibilities for extending the battleship total to 45, a target which rose to 48 by 1909.</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GB" smtClean="0"/>
              <a:t>But....</a:t>
            </a:r>
          </a:p>
        </p:txBody>
      </p:sp>
      <p:sp>
        <p:nvSpPr>
          <p:cNvPr id="23554" name="Content Placeholder 2"/>
          <p:cNvSpPr>
            <a:spLocks noGrp="1"/>
          </p:cNvSpPr>
          <p:nvPr>
            <p:ph idx="1"/>
          </p:nvPr>
        </p:nvSpPr>
        <p:spPr/>
        <p:txBody>
          <a:bodyPr/>
          <a:lstStyle/>
          <a:p>
            <a:pPr eaLnBrk="1" hangingPunct="1"/>
            <a:r>
              <a:rPr lang="en-GB" smtClean="0"/>
              <a:t>Germany failed to second guess Britain’s response</a:t>
            </a:r>
          </a:p>
          <a:p>
            <a:pPr eaLnBrk="1" hangingPunct="1"/>
            <a:r>
              <a:rPr lang="en-GB" smtClean="0"/>
              <a:t>Britain’s naval policy was to have a navy that was larger than the two other largest fleets in the world combined</a:t>
            </a:r>
          </a:p>
          <a:p>
            <a:pPr eaLnBrk="1" hangingPunct="1"/>
            <a:r>
              <a:rPr lang="en-GB" smtClean="0"/>
              <a:t>British intelligence estimated that Germany would have the second largest fleet in the world by 1906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GB" smtClean="0"/>
              <a:t>Task: The Arms Race</a:t>
            </a:r>
          </a:p>
        </p:txBody>
      </p:sp>
      <p:sp>
        <p:nvSpPr>
          <p:cNvPr id="24578" name="Content Placeholder 2"/>
          <p:cNvSpPr>
            <a:spLocks noGrp="1"/>
          </p:cNvSpPr>
          <p:nvPr>
            <p:ph idx="1"/>
          </p:nvPr>
        </p:nvSpPr>
        <p:spPr/>
        <p:txBody>
          <a:bodyPr/>
          <a:lstStyle/>
          <a:p>
            <a:pPr eaLnBrk="1" hangingPunct="1"/>
            <a:r>
              <a:rPr lang="en-GB" smtClean="0"/>
              <a:t>This now led to an arms race</a:t>
            </a:r>
          </a:p>
          <a:p>
            <a:pPr eaLnBrk="1" hangingPunct="1"/>
            <a:endParaRPr lang="en-GB" smtClean="0"/>
          </a:p>
          <a:p>
            <a:pPr eaLnBrk="1" hangingPunct="1"/>
            <a:r>
              <a:rPr lang="en-GB" smtClean="0"/>
              <a:t>Research</a:t>
            </a:r>
          </a:p>
          <a:p>
            <a:pPr lvl="1" eaLnBrk="1" hangingPunct="1"/>
            <a:r>
              <a:rPr lang="en-GB" smtClean="0"/>
              <a:t>What was a dreadnought?</a:t>
            </a:r>
          </a:p>
          <a:p>
            <a:pPr lvl="1" eaLnBrk="1" hangingPunct="1"/>
            <a:r>
              <a:rPr lang="en-GB" smtClean="0"/>
              <a:t>How many ships were built</a:t>
            </a:r>
          </a:p>
          <a:p>
            <a:pPr lvl="1" eaLnBrk="1" hangingPunct="1"/>
            <a:r>
              <a:rPr lang="en-GB" smtClean="0"/>
              <a:t>The cost of the arms race</a:t>
            </a:r>
          </a:p>
          <a:p>
            <a:pPr lvl="1" eaLnBrk="1" hangingPunct="1"/>
            <a:endParaRPr lang="en-GB" smtClean="0"/>
          </a:p>
          <a:p>
            <a:pPr lvl="1" eaLnBrk="1" hangingPunct="1"/>
            <a:r>
              <a:rPr lang="en-GB" smtClean="0"/>
              <a:t>http://www.clickview.com.au/LinkStart/?videoid=786&amp;videochapterid=8172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en-GB" sz="4000" smtClean="0"/>
              <a:t>Find out what the following was and make notes	</a:t>
            </a:r>
          </a:p>
        </p:txBody>
      </p:sp>
      <p:sp>
        <p:nvSpPr>
          <p:cNvPr id="26627" name="Rectangle 3"/>
          <p:cNvSpPr>
            <a:spLocks noGrp="1"/>
          </p:cNvSpPr>
          <p:nvPr>
            <p:ph type="body" idx="1"/>
          </p:nvPr>
        </p:nvSpPr>
        <p:spPr/>
        <p:txBody>
          <a:bodyPr/>
          <a:lstStyle/>
          <a:p>
            <a:r>
              <a:rPr lang="en-GB" dirty="0" smtClean="0"/>
              <a:t>The Jameson raid -1896</a:t>
            </a:r>
          </a:p>
          <a:p>
            <a:r>
              <a:rPr lang="en-GB" dirty="0" smtClean="0"/>
              <a:t>“splendid isolation”</a:t>
            </a:r>
          </a:p>
          <a:p>
            <a:r>
              <a:rPr lang="en-GB" dirty="0" err="1" smtClean="0"/>
              <a:t>Mittelafrika</a:t>
            </a:r>
            <a:r>
              <a:rPr lang="en-GB" dirty="0" smtClean="0"/>
              <a:t>/</a:t>
            </a:r>
            <a:r>
              <a:rPr lang="en-GB" dirty="0" err="1" smtClean="0"/>
              <a:t>Mitteleuropa</a:t>
            </a:r>
            <a:endParaRPr lang="en-GB" dirty="0" smtClean="0"/>
          </a:p>
          <a:p>
            <a:r>
              <a:rPr lang="en-GB" dirty="0" smtClean="0"/>
              <a:t>Who said</a:t>
            </a:r>
          </a:p>
          <a:p>
            <a:pPr lvl="1"/>
            <a:r>
              <a:rPr lang="en-GB" dirty="0" smtClean="0"/>
              <a:t>“we have to put no one in the shade, but we too demand our place in the sun</a:t>
            </a:r>
            <a:r>
              <a:rPr lang="en-GB" dirty="0" smtClean="0"/>
              <a:t>”</a:t>
            </a:r>
            <a:endParaRPr lang="en-GB" dirty="0"/>
          </a:p>
          <a:p>
            <a:r>
              <a:rPr lang="en-GB" dirty="0" err="1" smtClean="0"/>
              <a:t>Zabern</a:t>
            </a:r>
            <a:r>
              <a:rPr lang="en-GB" dirty="0" smtClean="0"/>
              <a:t> Affair</a:t>
            </a:r>
          </a:p>
          <a:p>
            <a:r>
              <a:rPr lang="en-GB" dirty="0" smtClean="0"/>
              <a:t>Daily Telegraph Affair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GB" smtClean="0"/>
              <a:t>Review</a:t>
            </a:r>
          </a:p>
        </p:txBody>
      </p:sp>
      <p:sp>
        <p:nvSpPr>
          <p:cNvPr id="25602" name="Content Placeholder 2"/>
          <p:cNvSpPr>
            <a:spLocks noGrp="1"/>
          </p:cNvSpPr>
          <p:nvPr>
            <p:ph idx="1"/>
          </p:nvPr>
        </p:nvSpPr>
        <p:spPr/>
        <p:txBody>
          <a:bodyPr/>
          <a:lstStyle/>
          <a:p>
            <a:pPr eaLnBrk="1" hangingPunct="1"/>
            <a:r>
              <a:rPr lang="en-GB" smtClean="0"/>
              <a:t>What would be the knock on effects of the arms race</a:t>
            </a:r>
          </a:p>
          <a:p>
            <a:pPr eaLnBrk="1" hangingPunct="1"/>
            <a:endParaRPr lang="en-GB" smtClean="0"/>
          </a:p>
          <a:p>
            <a:pPr eaLnBrk="1" hangingPunct="1"/>
            <a:r>
              <a:rPr lang="en-GB" smtClean="0"/>
              <a:t>Discuss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GB" smtClean="0"/>
              <a:t>Connector</a:t>
            </a:r>
          </a:p>
        </p:txBody>
      </p:sp>
      <p:pic>
        <p:nvPicPr>
          <p:cNvPr id="14338" name="Picture 2"/>
          <p:cNvPicPr>
            <a:picLocks noGrp="1" noChangeAspect="1" noChangeArrowheads="1"/>
          </p:cNvPicPr>
          <p:nvPr>
            <p:ph idx="1"/>
          </p:nvPr>
        </p:nvPicPr>
        <p:blipFill>
          <a:blip r:embed="rId2"/>
          <a:srcRect/>
          <a:stretch>
            <a:fillRect/>
          </a:stretch>
        </p:blipFill>
        <p:spPr>
          <a:xfrm>
            <a:off x="785813" y="1428750"/>
            <a:ext cx="7786687" cy="50609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GB" smtClean="0"/>
              <a:t>Outcomes</a:t>
            </a:r>
          </a:p>
        </p:txBody>
      </p:sp>
      <p:sp>
        <p:nvSpPr>
          <p:cNvPr id="15362" name="Content Placeholder 2"/>
          <p:cNvSpPr>
            <a:spLocks noGrp="1"/>
          </p:cNvSpPr>
          <p:nvPr>
            <p:ph idx="1"/>
          </p:nvPr>
        </p:nvSpPr>
        <p:spPr/>
        <p:txBody>
          <a:bodyPr/>
          <a:lstStyle/>
          <a:p>
            <a:pPr eaLnBrk="1" hangingPunct="1"/>
            <a:r>
              <a:rPr lang="en-GB" smtClean="0"/>
              <a:t>All to know what the arms race was and it position in Germany foreign policy</a:t>
            </a:r>
          </a:p>
          <a:p>
            <a:pPr eaLnBrk="1" hangingPunct="1"/>
            <a:r>
              <a:rPr lang="en-GB" smtClean="0"/>
              <a:t>Most to research what happened</a:t>
            </a:r>
          </a:p>
          <a:p>
            <a:pPr eaLnBrk="1" hangingPunct="1"/>
            <a:r>
              <a:rPr lang="en-GB" smtClean="0"/>
              <a:t>Some to see how this will effect the causes of the First World War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GB" smtClean="0"/>
              <a:t>Why a navy?</a:t>
            </a:r>
          </a:p>
        </p:txBody>
      </p:sp>
      <p:sp>
        <p:nvSpPr>
          <p:cNvPr id="16386" name="Content Placeholder 2"/>
          <p:cNvSpPr>
            <a:spLocks noGrp="1"/>
          </p:cNvSpPr>
          <p:nvPr>
            <p:ph idx="1"/>
          </p:nvPr>
        </p:nvSpPr>
        <p:spPr/>
        <p:txBody>
          <a:bodyPr/>
          <a:lstStyle/>
          <a:p>
            <a:pPr eaLnBrk="1" hangingPunct="1"/>
            <a:r>
              <a:rPr lang="en-GB" dirty="0" smtClean="0"/>
              <a:t>Britain had naval supremacy in the world</a:t>
            </a:r>
          </a:p>
          <a:p>
            <a:pPr eaLnBrk="1" hangingPunct="1"/>
            <a:r>
              <a:rPr lang="en-GB" dirty="0" smtClean="0"/>
              <a:t>To protect its empire</a:t>
            </a:r>
          </a:p>
          <a:p>
            <a:pPr eaLnBrk="1" hangingPunct="1"/>
            <a:r>
              <a:rPr lang="en-GB" dirty="0" smtClean="0"/>
              <a:t>To protect trade around the empire</a:t>
            </a:r>
          </a:p>
          <a:p>
            <a:pPr eaLnBrk="1" hangingPunct="1"/>
            <a:r>
              <a:rPr lang="en-GB" dirty="0" smtClean="0"/>
              <a:t>As a deterrent to other nations</a:t>
            </a:r>
          </a:p>
          <a:p>
            <a:pPr eaLnBrk="1" hangingPunct="1"/>
            <a:r>
              <a:rPr lang="en-GB" dirty="0" smtClean="0"/>
              <a:t>Britain also has a rich </a:t>
            </a:r>
            <a:r>
              <a:rPr lang="en-GB" smtClean="0"/>
              <a:t>naval traditional</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GB" smtClean="0"/>
              <a:t>Germany</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GB" dirty="0" smtClean="0"/>
              <a:t>A rising  sense of nationalism was partly behind the building of Germany’s new navy</a:t>
            </a:r>
          </a:p>
          <a:p>
            <a:pPr eaLnBrk="1" fontAlgn="auto" hangingPunct="1">
              <a:spcAft>
                <a:spcPts val="0"/>
              </a:spcAft>
              <a:buFont typeface="Arial" pitchFamily="34" charset="0"/>
              <a:buChar char="•"/>
              <a:defRPr/>
            </a:pPr>
            <a:r>
              <a:rPr lang="en-GB" dirty="0" smtClean="0"/>
              <a:t>There was even a Navy League pressure group with nearly a million members</a:t>
            </a:r>
          </a:p>
          <a:p>
            <a:pPr eaLnBrk="1" fontAlgn="auto" hangingPunct="1">
              <a:spcAft>
                <a:spcPts val="0"/>
              </a:spcAft>
              <a:buFont typeface="Arial" pitchFamily="34" charset="0"/>
              <a:buChar char="•"/>
              <a:defRPr/>
            </a:pPr>
            <a:r>
              <a:rPr lang="en-GB" dirty="0" smtClean="0"/>
              <a:t>The sense of nationalism also spilled over into foreign policy</a:t>
            </a:r>
          </a:p>
          <a:p>
            <a:pPr eaLnBrk="1" fontAlgn="auto" hangingPunct="1">
              <a:spcAft>
                <a:spcPts val="0"/>
              </a:spcAft>
              <a:buFont typeface="Arial" pitchFamily="34" charset="0"/>
              <a:buChar char="•"/>
              <a:defRPr/>
            </a:pPr>
            <a:r>
              <a:rPr lang="en-GB" dirty="0" smtClean="0"/>
              <a:t>They hoped that this would help overcome domestic opposition</a:t>
            </a:r>
          </a:p>
          <a:p>
            <a:pPr eaLnBrk="1" fontAlgn="auto" hangingPunct="1">
              <a:spcAft>
                <a:spcPts val="0"/>
              </a:spcAft>
              <a:buFont typeface="Arial" pitchFamily="34" charset="0"/>
              <a:buChar char="•"/>
              <a:defRPr/>
            </a:pPr>
            <a:r>
              <a:rPr lang="en-GB" dirty="0" smtClean="0"/>
              <a:t>However this left Germany dangerously encircled by 1914 due to ill thought out expansionist policies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GB" smtClean="0"/>
              <a:t>German Empire-confused?</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GB" dirty="0" smtClean="0"/>
              <a:t>Some wanted to explore parts of Africa and Far East, although some wanted to expand to the Balkans, China and South America</a:t>
            </a:r>
          </a:p>
          <a:p>
            <a:pPr eaLnBrk="1" fontAlgn="auto" hangingPunct="1">
              <a:spcAft>
                <a:spcPts val="0"/>
              </a:spcAft>
              <a:buFont typeface="Arial" pitchFamily="34" charset="0"/>
              <a:buChar char="•"/>
              <a:defRPr/>
            </a:pPr>
            <a:r>
              <a:rPr lang="en-GB" dirty="0" smtClean="0"/>
              <a:t>Others wanted to expand eastwards into Poland and Russia to create a huge trading bloc</a:t>
            </a:r>
          </a:p>
          <a:p>
            <a:pPr eaLnBrk="1" fontAlgn="auto" hangingPunct="1">
              <a:spcAft>
                <a:spcPts val="0"/>
              </a:spcAft>
              <a:buFont typeface="Arial" pitchFamily="34" charset="0"/>
              <a:buChar char="•"/>
              <a:defRPr/>
            </a:pPr>
            <a:r>
              <a:rPr lang="en-GB" dirty="0" smtClean="0"/>
              <a:t>Above all was the Kaiser who wanted to oversee a German empire under his leadership</a:t>
            </a:r>
          </a:p>
          <a:p>
            <a:pPr eaLnBrk="1" fontAlgn="auto" hangingPunct="1">
              <a:spcAft>
                <a:spcPts val="0"/>
              </a:spcAft>
              <a:buFont typeface="Arial" pitchFamily="34" charset="0"/>
              <a:buChar char="•"/>
              <a:defRPr/>
            </a:pPr>
            <a:r>
              <a:rPr lang="en-GB" dirty="0" smtClean="0"/>
              <a:t>Standing in his way was Britain already with an established empire and navy</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GB" smtClean="0"/>
              <a:t>Germany &amp; Britain</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GB" dirty="0" smtClean="0"/>
              <a:t>Despite his English visits the Kaiser was bitterly jealous of Britain and openly hostile towards it</a:t>
            </a:r>
          </a:p>
          <a:p>
            <a:pPr eaLnBrk="1" fontAlgn="auto" hangingPunct="1">
              <a:spcAft>
                <a:spcPts val="0"/>
              </a:spcAft>
              <a:buFont typeface="Arial" pitchFamily="34" charset="0"/>
              <a:buChar char="•"/>
              <a:defRPr/>
            </a:pPr>
            <a:r>
              <a:rPr lang="en-GB" dirty="0" smtClean="0"/>
              <a:t>To achieve parity with </a:t>
            </a:r>
            <a:r>
              <a:rPr lang="en-GB" dirty="0" smtClean="0"/>
              <a:t>Britain's </a:t>
            </a:r>
            <a:r>
              <a:rPr lang="en-GB" dirty="0" smtClean="0"/>
              <a:t>empire they believed they would first have to </a:t>
            </a:r>
            <a:r>
              <a:rPr lang="en-GB" dirty="0" smtClean="0"/>
              <a:t>challenge </a:t>
            </a:r>
            <a:r>
              <a:rPr lang="en-GB" dirty="0" smtClean="0"/>
              <a:t>British naval supremacy</a:t>
            </a:r>
          </a:p>
          <a:p>
            <a:pPr eaLnBrk="1" fontAlgn="auto" hangingPunct="1">
              <a:spcAft>
                <a:spcPts val="0"/>
              </a:spcAft>
              <a:buFont typeface="Arial" pitchFamily="34" charset="0"/>
              <a:buChar char="•"/>
              <a:defRPr/>
            </a:pPr>
            <a:r>
              <a:rPr lang="en-GB" dirty="0" smtClean="0"/>
              <a:t>At the same time they believed that a strong German navy would force the British into accommodation or diplomacy with Britain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GB" smtClean="0"/>
              <a:t>The Naval Challange</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GB" dirty="0" smtClean="0"/>
              <a:t>Admiral von </a:t>
            </a:r>
            <a:r>
              <a:rPr lang="en-GB" dirty="0" err="1" smtClean="0"/>
              <a:t>Turpitz</a:t>
            </a:r>
            <a:r>
              <a:rPr lang="en-GB" dirty="0" smtClean="0"/>
              <a:t> shared the Kaisers belief that Germany should mount a naval challenge to Britain through the creation of a battleship fleet</a:t>
            </a:r>
          </a:p>
          <a:p>
            <a:pPr eaLnBrk="1" fontAlgn="auto" hangingPunct="1">
              <a:spcAft>
                <a:spcPts val="0"/>
              </a:spcAft>
              <a:buFont typeface="Arial" pitchFamily="34" charset="0"/>
              <a:buChar char="•"/>
              <a:defRPr/>
            </a:pPr>
            <a:r>
              <a:rPr lang="en-GB" dirty="0" smtClean="0"/>
              <a:t>It would also provide jobs and a market for the new steel works of Germany</a:t>
            </a:r>
          </a:p>
          <a:p>
            <a:pPr eaLnBrk="1" fontAlgn="auto" hangingPunct="1">
              <a:spcAft>
                <a:spcPts val="0"/>
              </a:spcAft>
              <a:buFont typeface="Arial" pitchFamily="34" charset="0"/>
              <a:buChar char="•"/>
              <a:defRPr/>
            </a:pPr>
            <a:r>
              <a:rPr lang="en-GB" dirty="0" smtClean="0"/>
              <a:t>It would unify the country, embrace patriotism and nationalism, resolve social tensions and signify Germany’s bid to become a world power</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GB" smtClean="0"/>
              <a:t>Navy Laws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GB" dirty="0" smtClean="0"/>
              <a:t>1898-It authorised the maintenance of a fleet of 19 battleships, 8 armoured cruisers, 12 large cruisers and 30 light cruisers to be constructed by 1 April 1904. Existing ships were counted in the total, but the bill provided for ships to be replaced every 25 years on an indefinite basis. Five million GM annually was allocated to run the navy, with a total budget of 408 million GM for shipbuilding.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656</Words>
  <Application>Microsoft Office PowerPoint</Application>
  <PresentationFormat>On-screen Show (4:3)</PresentationFormat>
  <Paragraphs>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Weltpolitik and the Navy The naval race with Britain and worsening relations</vt:lpstr>
      <vt:lpstr>Connector</vt:lpstr>
      <vt:lpstr>Outcomes</vt:lpstr>
      <vt:lpstr>Why a navy?</vt:lpstr>
      <vt:lpstr>Germany</vt:lpstr>
      <vt:lpstr>German Empire-confused?</vt:lpstr>
      <vt:lpstr>Germany &amp; Britain</vt:lpstr>
      <vt:lpstr>The Naval Challange</vt:lpstr>
      <vt:lpstr>Navy Laws</vt:lpstr>
      <vt:lpstr>1900 Navy Law</vt:lpstr>
      <vt:lpstr>But....</vt:lpstr>
      <vt:lpstr>Task: The Arms Race</vt:lpstr>
      <vt:lpstr>Find out what the following was and make notes </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Weltpolitik and the Navy The naval race with Britain and worsening relations</dc:title>
  <dc:creator>Kris</dc:creator>
  <cp:lastModifiedBy>Kris Bolt</cp:lastModifiedBy>
  <cp:revision>14</cp:revision>
  <dcterms:created xsi:type="dcterms:W3CDTF">2009-09-27T18:55:19Z</dcterms:created>
  <dcterms:modified xsi:type="dcterms:W3CDTF">2013-10-16T10:08:46Z</dcterms:modified>
</cp:coreProperties>
</file>