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2"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60"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7394FC-DA26-412C-9FD5-CD970A1B24BB}" type="datetimeFigureOut">
              <a:rPr lang="en-GB" smtClean="0"/>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7394FC-DA26-412C-9FD5-CD970A1B24BB}" type="datetimeFigureOut">
              <a:rPr lang="en-GB" smtClean="0"/>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7394FC-DA26-412C-9FD5-CD970A1B24BB}" type="datetimeFigureOut">
              <a:rPr lang="en-GB" smtClean="0"/>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37A931-F5E0-4267-B243-0A18829FD2A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7394FC-DA26-412C-9FD5-CD970A1B24BB}" type="datetimeFigureOut">
              <a:rPr lang="en-GB" smtClean="0"/>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394FC-DA26-412C-9FD5-CD970A1B24BB}" type="datetimeFigureOut">
              <a:rPr lang="en-GB" smtClean="0"/>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7394FC-DA26-412C-9FD5-CD970A1B24BB}" type="datetimeFigureOut">
              <a:rPr lang="en-GB" smtClean="0"/>
              <a:t>03/04/2012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7394FC-DA26-412C-9FD5-CD970A1B24BB}" type="datetimeFigureOut">
              <a:rPr lang="en-GB" smtClean="0"/>
              <a:t>03/04/2012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7394FC-DA26-412C-9FD5-CD970A1B24BB}" type="datetimeFigureOut">
              <a:rPr lang="en-GB" smtClean="0"/>
              <a:t>03/04/2012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394FC-DA26-412C-9FD5-CD970A1B24BB}" type="datetimeFigureOut">
              <a:rPr lang="en-GB" smtClean="0"/>
              <a:t>03/04/2012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394FC-DA26-412C-9FD5-CD970A1B24BB}" type="datetimeFigureOut">
              <a:rPr lang="en-GB" smtClean="0"/>
              <a:t>03/04/2012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394FC-DA26-412C-9FD5-CD970A1B24BB}" type="datetimeFigureOut">
              <a:rPr lang="en-GB" smtClean="0"/>
              <a:t>03/04/2012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13926-6167-4572-9CBA-DAED871230E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394FC-DA26-412C-9FD5-CD970A1B24BB}" type="datetimeFigureOut">
              <a:rPr lang="en-GB" smtClean="0"/>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13926-6167-4572-9CBA-DAED871230E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2/26/Map_Europe_alliances_1914-en.sv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www.google.co.uk/imgres?imgurl=http://www.dra.de/online/hinweisdienste/wort/2004/bilder/kaiser_wilhelm_II.jpg&amp;imgrefurl=http://www.dra.de/online/hinweisdienste/wort/2004/januar24.html&amp;usg=__da9Ccfhs3LcwzSkjee2OsRbg7KA=&amp;h=300&amp;w=237&amp;sz=19&amp;hl=en&amp;start=3&amp;um=1&amp;itbs=1&amp;tbnid=yWnimCQYez111M:&amp;tbnh=116&amp;tbnw=92&amp;prev=/images%3Fq%3Dkaiser%2Bwilhelm%26um%3D1%26hl%3Den%26safe%3Dactive%26sa%3DN%26tbs%3Disch:1"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istoryhome.co.uk/europe/bisdom.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German 1900-45 Revision</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00FF00"/>
          </a:solidFill>
          <a:ln>
            <a:solidFill>
              <a:schemeClr val="tx1"/>
            </a:solidFill>
          </a:ln>
        </p:spPr>
        <p:txBody>
          <a:bodyPr/>
          <a:lstStyle/>
          <a:p>
            <a:pPr eaLnBrk="1" hangingPunct="1"/>
            <a:r>
              <a:rPr lang="en-GB" smtClean="0"/>
              <a:t>And more </a:t>
            </a:r>
          </a:p>
        </p:txBody>
      </p:sp>
      <p:sp>
        <p:nvSpPr>
          <p:cNvPr id="12291" name="Rectangle 3"/>
          <p:cNvSpPr>
            <a:spLocks noGrp="1" noChangeArrowheads="1"/>
          </p:cNvSpPr>
          <p:nvPr>
            <p:ph type="body" idx="1"/>
          </p:nvPr>
        </p:nvSpPr>
        <p:spPr/>
        <p:txBody>
          <a:bodyPr/>
          <a:lstStyle/>
          <a:p>
            <a:pPr eaLnBrk="1" hangingPunct="1">
              <a:lnSpc>
                <a:spcPct val="90000"/>
              </a:lnSpc>
            </a:pPr>
            <a:r>
              <a:rPr lang="en-GB" sz="2400" b="1" smtClean="0"/>
              <a:t>Large sums of money were invested in technological development. Germany led the way in the sciences and her industry enthusiastically adopted the new scientific developments of the period</a:t>
            </a:r>
            <a:r>
              <a:rPr lang="en-GB" sz="2400" smtClean="0"/>
              <a:t> </a:t>
            </a:r>
            <a:endParaRPr lang="en-GB" sz="2400" b="1" smtClean="0"/>
          </a:p>
          <a:p>
            <a:pPr eaLnBrk="1" hangingPunct="1">
              <a:lnSpc>
                <a:spcPct val="90000"/>
              </a:lnSpc>
            </a:pPr>
            <a:r>
              <a:rPr lang="en-GB" sz="2400" b="1" smtClean="0"/>
              <a:t>Successful innovations included:</a:t>
            </a:r>
            <a:endParaRPr lang="en-GB" sz="2400" smtClean="0"/>
          </a:p>
          <a:p>
            <a:pPr eaLnBrk="1" hangingPunct="1">
              <a:lnSpc>
                <a:spcPct val="90000"/>
              </a:lnSpc>
            </a:pPr>
            <a:r>
              <a:rPr lang="en-GB" sz="2400" smtClean="0"/>
              <a:t>The invention of the internal combustion engine (1876) </a:t>
            </a:r>
          </a:p>
          <a:p>
            <a:pPr eaLnBrk="1" hangingPunct="1">
              <a:lnSpc>
                <a:spcPct val="90000"/>
              </a:lnSpc>
            </a:pPr>
            <a:r>
              <a:rPr lang="en-GB" sz="2400" smtClean="0"/>
              <a:t>Electric train (1879) </a:t>
            </a:r>
          </a:p>
          <a:p>
            <a:pPr eaLnBrk="1" hangingPunct="1">
              <a:lnSpc>
                <a:spcPct val="90000"/>
              </a:lnSpc>
            </a:pPr>
            <a:r>
              <a:rPr lang="en-GB" sz="2400" smtClean="0"/>
              <a:t>Telephone network introduced into Berlin (1881) </a:t>
            </a:r>
          </a:p>
          <a:p>
            <a:pPr eaLnBrk="1" hangingPunct="1">
              <a:lnSpc>
                <a:spcPct val="90000"/>
              </a:lnSpc>
            </a:pPr>
            <a:r>
              <a:rPr lang="en-GB" sz="2400" smtClean="0"/>
              <a:t>Four Wheel Cars were patented by Daimler and Benz </a:t>
            </a:r>
          </a:p>
          <a:p>
            <a:pPr eaLnBrk="1" hangingPunct="1">
              <a:lnSpc>
                <a:spcPct val="90000"/>
              </a:lnSpc>
            </a:pPr>
            <a:endParaRPr lang="en-GB"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00FF00"/>
          </a:solidFill>
          <a:ln>
            <a:solidFill>
              <a:schemeClr val="tx1"/>
            </a:solidFill>
          </a:ln>
        </p:spPr>
        <p:txBody>
          <a:bodyPr/>
          <a:lstStyle/>
          <a:p>
            <a:pPr eaLnBrk="1" hangingPunct="1"/>
            <a:r>
              <a:rPr lang="en-GB" smtClean="0"/>
              <a:t>Population</a:t>
            </a:r>
          </a:p>
        </p:txBody>
      </p:sp>
      <p:sp>
        <p:nvSpPr>
          <p:cNvPr id="13315" name="Rectangle 3"/>
          <p:cNvSpPr>
            <a:spLocks noGrp="1" noChangeArrowheads="1"/>
          </p:cNvSpPr>
          <p:nvPr>
            <p:ph type="body" idx="1"/>
          </p:nvPr>
        </p:nvSpPr>
        <p:spPr/>
        <p:txBody>
          <a:bodyPr/>
          <a:lstStyle/>
          <a:p>
            <a:pPr eaLnBrk="1" hangingPunct="1"/>
            <a:r>
              <a:rPr lang="en-GB" smtClean="0"/>
              <a:t>Germany's population also expanded rapidly, growing from 41 million in 1871 to 50 million in 1891. The rapidly industrializing economy changed the way this expanding population earned its livelihood. By the 1880s a majority of Germans were living in towns rather than in the countryside.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00FF00"/>
          </a:solidFill>
          <a:ln>
            <a:solidFill>
              <a:schemeClr val="tx1"/>
            </a:solidFill>
          </a:ln>
        </p:spPr>
        <p:txBody>
          <a:bodyPr/>
          <a:lstStyle/>
          <a:p>
            <a:pPr eaLnBrk="1" hangingPunct="1"/>
            <a:r>
              <a:rPr lang="en-GB" smtClean="0"/>
              <a:t>Society</a:t>
            </a:r>
          </a:p>
        </p:txBody>
      </p:sp>
      <p:sp>
        <p:nvSpPr>
          <p:cNvPr id="14339" name="Rectangle 3"/>
          <p:cNvSpPr>
            <a:spLocks noGrp="1" noChangeArrowheads="1"/>
          </p:cNvSpPr>
          <p:nvPr>
            <p:ph type="body" idx="1"/>
          </p:nvPr>
        </p:nvSpPr>
        <p:spPr/>
        <p:txBody>
          <a:bodyPr/>
          <a:lstStyle/>
          <a:p>
            <a:pPr eaLnBrk="1" hangingPunct="1">
              <a:lnSpc>
                <a:spcPct val="90000"/>
              </a:lnSpc>
            </a:pPr>
            <a:r>
              <a:rPr lang="en-GB" sz="2800" b="1" smtClean="0"/>
              <a:t>Bismarck and Socialism</a:t>
            </a:r>
          </a:p>
          <a:p>
            <a:pPr eaLnBrk="1" hangingPunct="1">
              <a:lnSpc>
                <a:spcPct val="90000"/>
              </a:lnSpc>
            </a:pPr>
            <a:r>
              <a:rPr lang="en-GB" sz="2800" smtClean="0"/>
              <a:t>The creation of a large working class led to the growth of socialism. </a:t>
            </a:r>
            <a:r>
              <a:rPr lang="en-GB" sz="2800" b="1" smtClean="0"/>
              <a:t>Bismarck saw the socialists as a threat to the social and political unity of the Reich and to Europe</a:t>
            </a:r>
            <a:r>
              <a:rPr lang="en-GB" sz="2800" smtClean="0"/>
              <a:t>. He accused them of being un-German and greatly disliked the international nature of the movement. As Carr notes "</a:t>
            </a:r>
            <a:r>
              <a:rPr lang="en-GB" sz="2800" b="1" i="1" smtClean="0"/>
              <a:t>Socialism like Catholicism had allegiances beyond the Nation state which Bismarck could neither understand nor tolerate</a:t>
            </a:r>
            <a:r>
              <a:rPr lang="en-GB" sz="28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99CC"/>
          </a:solidFill>
        </p:spPr>
        <p:txBody>
          <a:bodyPr/>
          <a:lstStyle/>
          <a:p>
            <a:r>
              <a:rPr lang="en-GB">
                <a:solidFill>
                  <a:schemeClr val="bg1"/>
                </a:solidFill>
              </a:rPr>
              <a:t>Solution 1</a:t>
            </a:r>
          </a:p>
        </p:txBody>
      </p:sp>
      <p:sp>
        <p:nvSpPr>
          <p:cNvPr id="11267" name="Rectangle 3"/>
          <p:cNvSpPr>
            <a:spLocks noGrp="1" noChangeArrowheads="1"/>
          </p:cNvSpPr>
          <p:nvPr>
            <p:ph type="body" idx="1"/>
          </p:nvPr>
        </p:nvSpPr>
        <p:spPr/>
        <p:txBody>
          <a:bodyPr/>
          <a:lstStyle/>
          <a:p>
            <a:pPr>
              <a:lnSpc>
                <a:spcPct val="80000"/>
              </a:lnSpc>
            </a:pPr>
            <a:r>
              <a:rPr lang="en-GB" sz="2400"/>
              <a:t>After a brief economic boom prompted by the euphoria of unification,a prolonged period of economic depression began in 1873. </a:t>
            </a:r>
          </a:p>
          <a:p>
            <a:pPr>
              <a:lnSpc>
                <a:spcPct val="80000"/>
              </a:lnSpc>
            </a:pPr>
            <a:r>
              <a:rPr lang="en-GB" sz="2400"/>
              <a:t>Bismarck decided to abandon free trade in favour of protection. </a:t>
            </a:r>
          </a:p>
          <a:p>
            <a:pPr>
              <a:lnSpc>
                <a:spcPct val="80000"/>
              </a:lnSpc>
            </a:pPr>
            <a:r>
              <a:rPr lang="en-GB" sz="2400"/>
              <a:t>This not only won him support from both industrialists and landowners but had the further advantage of making the imperial government’s finances less dependent on contributions from the states.</a:t>
            </a:r>
          </a:p>
          <a:p>
            <a:pPr>
              <a:lnSpc>
                <a:spcPct val="80000"/>
              </a:lnSpc>
            </a:pPr>
            <a:r>
              <a:rPr lang="en-GB" sz="2400"/>
              <a:t>Strong opposition from the Liberals, who supported free trade, led to a decisive break with them in 1879 when tariffs were introduced. </a:t>
            </a:r>
          </a:p>
          <a:p>
            <a:pPr>
              <a:lnSpc>
                <a:spcPct val="80000"/>
              </a:lnSpc>
            </a:pPr>
            <a:r>
              <a:rPr lang="en-GB" sz="2400"/>
              <a:t>Henceforth Bismarck relied on the Conservatives and the Catholic Centre Party in the Reichstag.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6600"/>
          </a:solidFill>
        </p:spPr>
        <p:txBody>
          <a:bodyPr/>
          <a:lstStyle/>
          <a:p>
            <a:r>
              <a:rPr lang="en-GB">
                <a:solidFill>
                  <a:schemeClr val="bg1"/>
                </a:solidFill>
              </a:rPr>
              <a:t>Solution 2</a:t>
            </a:r>
          </a:p>
        </p:txBody>
      </p:sp>
      <p:sp>
        <p:nvSpPr>
          <p:cNvPr id="9219" name="Rectangle 3"/>
          <p:cNvSpPr>
            <a:spLocks noGrp="1" noChangeArrowheads="1"/>
          </p:cNvSpPr>
          <p:nvPr>
            <p:ph type="body" idx="1"/>
          </p:nvPr>
        </p:nvSpPr>
        <p:spPr/>
        <p:txBody>
          <a:bodyPr/>
          <a:lstStyle/>
          <a:p>
            <a:pPr>
              <a:lnSpc>
                <a:spcPct val="90000"/>
              </a:lnSpc>
            </a:pPr>
            <a:r>
              <a:rPr lang="en-GB" sz="2400"/>
              <a:t>In 1878 Bismarck introduced anti-socialist laws</a:t>
            </a:r>
          </a:p>
          <a:p>
            <a:pPr>
              <a:lnSpc>
                <a:spcPct val="90000"/>
              </a:lnSpc>
            </a:pPr>
            <a:r>
              <a:rPr lang="en-GB" sz="2400"/>
              <a:t>In 1877 the SDP won half a million votes in the Reichstag election. </a:t>
            </a:r>
          </a:p>
          <a:p>
            <a:pPr>
              <a:lnSpc>
                <a:spcPct val="90000"/>
              </a:lnSpc>
            </a:pPr>
            <a:r>
              <a:rPr lang="en-GB" sz="2400"/>
              <a:t>Bismarck was alarmed and in 1878 introduced the anti-Socialist laws which banned socialist organisations, meetings and newspapers. </a:t>
            </a:r>
          </a:p>
          <a:p>
            <a:pPr>
              <a:lnSpc>
                <a:spcPct val="90000"/>
              </a:lnSpc>
            </a:pPr>
            <a:r>
              <a:rPr lang="en-GB" sz="2400"/>
              <a:t>The socialists were not however, banned from membership of the Reichstag. Although it was handicapped, the Socialist Party continued to grow in strength. </a:t>
            </a:r>
          </a:p>
          <a:p>
            <a:pPr>
              <a:lnSpc>
                <a:spcPct val="90000"/>
              </a:lnSpc>
            </a:pPr>
            <a:r>
              <a:rPr lang="en-GB" sz="2400"/>
              <a:t>The anti-Socialist law was renewed every three years until the fall of Bismarck but was then allowed to lapse.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00FF00"/>
          </a:solidFill>
        </p:spPr>
        <p:txBody>
          <a:bodyPr/>
          <a:lstStyle/>
          <a:p>
            <a:r>
              <a:rPr lang="en-GB"/>
              <a:t>The Kulurkampf (culture war)</a:t>
            </a:r>
          </a:p>
        </p:txBody>
      </p:sp>
      <p:sp>
        <p:nvSpPr>
          <p:cNvPr id="12291" name="Rectangle 3"/>
          <p:cNvSpPr>
            <a:spLocks noGrp="1" noChangeArrowheads="1"/>
          </p:cNvSpPr>
          <p:nvPr>
            <p:ph type="body" idx="1"/>
          </p:nvPr>
        </p:nvSpPr>
        <p:spPr/>
        <p:txBody>
          <a:bodyPr/>
          <a:lstStyle/>
          <a:p>
            <a:pPr>
              <a:lnSpc>
                <a:spcPct val="80000"/>
              </a:lnSpc>
            </a:pPr>
            <a:r>
              <a:rPr lang="en-GB" sz="1800"/>
              <a:t>The North German Confederation was predominantly Protestant but southern</a:t>
            </a:r>
          </a:p>
          <a:p>
            <a:pPr>
              <a:lnSpc>
                <a:spcPct val="80000"/>
              </a:lnSpc>
            </a:pPr>
            <a:r>
              <a:rPr lang="en-GB" sz="1800"/>
              <a:t>Germany was Roman Catholic. </a:t>
            </a:r>
          </a:p>
          <a:p>
            <a:pPr>
              <a:lnSpc>
                <a:spcPct val="80000"/>
              </a:lnSpc>
            </a:pPr>
            <a:r>
              <a:rPr lang="en-GB" sz="1800"/>
              <a:t>When the German Empire was set up in 1871, it herefore had a substantial minority of Catholics. Bismarck feared that their loyalty to Rome would conflict with their loyalty to the Empire. </a:t>
            </a:r>
          </a:p>
          <a:p>
            <a:pPr>
              <a:lnSpc>
                <a:spcPct val="80000"/>
              </a:lnSpc>
            </a:pPr>
            <a:r>
              <a:rPr lang="en-GB" sz="1800"/>
              <a:t>The growth of ultramontanismin the Roman Catholic Church, highlighted by the proclamation of the doctrine ofPapal Infallibility in 1870, strengthened his suspicions. In the 1870s he conducted a struggle with the Catholics, known as the </a:t>
            </a:r>
            <a:r>
              <a:rPr lang="en-GB" sz="1800" b="1"/>
              <a:t>Kulturkampf</a:t>
            </a:r>
            <a:r>
              <a:rPr lang="en-GB" sz="1800"/>
              <a:t>. </a:t>
            </a:r>
          </a:p>
          <a:p>
            <a:pPr>
              <a:lnSpc>
                <a:spcPct val="80000"/>
              </a:lnSpc>
            </a:pPr>
            <a:r>
              <a:rPr lang="en-GB" sz="1800"/>
              <a:t>By the May Laws of 1873–75 education was brought under state control and state approval was required for the censing of priests. </a:t>
            </a:r>
          </a:p>
          <a:p>
            <a:pPr>
              <a:lnSpc>
                <a:spcPct val="80000"/>
              </a:lnSpc>
            </a:pPr>
            <a:r>
              <a:rPr lang="en-GB" sz="1800"/>
              <a:t>The campaign backfired. Catholics rallied round and the Catholic Centre Party made gains in the Reichstag elections of 1877. </a:t>
            </a:r>
          </a:p>
          <a:p>
            <a:pPr>
              <a:lnSpc>
                <a:spcPct val="80000"/>
              </a:lnSpc>
            </a:pPr>
            <a:r>
              <a:rPr lang="en-GB" sz="1800"/>
              <a:t>Since Bismarck needed their support against the Liberals over tariffs, he toned down the Kulturkampf and withdrew some of the May Laws.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FF00"/>
          </a:solidFill>
        </p:spPr>
        <p:txBody>
          <a:bodyPr/>
          <a:lstStyle/>
          <a:p>
            <a:r>
              <a:rPr lang="en-GB"/>
              <a:t>Wilhelm II</a:t>
            </a:r>
          </a:p>
        </p:txBody>
      </p:sp>
      <p:sp>
        <p:nvSpPr>
          <p:cNvPr id="14339" name="Rectangle 3"/>
          <p:cNvSpPr>
            <a:spLocks noGrp="1" noChangeArrowheads="1"/>
          </p:cNvSpPr>
          <p:nvPr>
            <p:ph type="body" idx="1"/>
          </p:nvPr>
        </p:nvSpPr>
        <p:spPr/>
        <p:txBody>
          <a:bodyPr/>
          <a:lstStyle/>
          <a:p>
            <a:pPr>
              <a:lnSpc>
                <a:spcPct val="80000"/>
              </a:lnSpc>
            </a:pPr>
            <a:r>
              <a:rPr lang="en-GB" sz="1600"/>
              <a:t>William II succeeded as Kaiser at the age of 29. He was vain, neurotic and unpredictable. </a:t>
            </a:r>
          </a:p>
          <a:p>
            <a:pPr>
              <a:lnSpc>
                <a:spcPct val="80000"/>
              </a:lnSpc>
            </a:pPr>
            <a:r>
              <a:rPr lang="en-GB" sz="1600"/>
              <a:t>He was convinced of Germany’s world-historic mission. </a:t>
            </a:r>
          </a:p>
          <a:p>
            <a:pPr>
              <a:lnSpc>
                <a:spcPct val="80000"/>
              </a:lnSpc>
            </a:pPr>
            <a:r>
              <a:rPr lang="en-GB" sz="1600"/>
              <a:t>Despite his relationship with Queen Victoria, he was anti-British, although at the same time he admired Britain.</a:t>
            </a:r>
          </a:p>
          <a:p>
            <a:pPr>
              <a:lnSpc>
                <a:spcPct val="80000"/>
              </a:lnSpc>
            </a:pPr>
            <a:r>
              <a:rPr lang="en-GB" sz="1600"/>
              <a:t>William was an autocrat at the head of an autocratic system. Under the 1871</a:t>
            </a:r>
          </a:p>
          <a:p>
            <a:pPr>
              <a:lnSpc>
                <a:spcPct val="80000"/>
              </a:lnSpc>
            </a:pPr>
            <a:r>
              <a:rPr lang="en-GB" sz="1600"/>
              <a:t>constitution the Kaiser appointed the Chancellor and thus was in ultimate control.</a:t>
            </a:r>
          </a:p>
          <a:p>
            <a:pPr>
              <a:lnSpc>
                <a:spcPct val="80000"/>
              </a:lnSpc>
            </a:pPr>
            <a:r>
              <a:rPr lang="en-GB" sz="1600"/>
              <a:t>William I had allowed Bismarck to carry on the government with relatively little</a:t>
            </a:r>
          </a:p>
          <a:p>
            <a:pPr>
              <a:lnSpc>
                <a:spcPct val="80000"/>
              </a:lnSpc>
            </a:pPr>
            <a:r>
              <a:rPr lang="en-GB" sz="1600"/>
              <a:t>interference. </a:t>
            </a:r>
          </a:p>
          <a:p>
            <a:pPr>
              <a:lnSpc>
                <a:spcPct val="80000"/>
              </a:lnSpc>
            </a:pPr>
            <a:r>
              <a:rPr lang="en-GB" sz="1600"/>
              <a:t>William II was determined to use his powers personally and exercised a much more direct control over government than his grandfather.</a:t>
            </a:r>
          </a:p>
          <a:p>
            <a:pPr>
              <a:lnSpc>
                <a:spcPct val="80000"/>
              </a:lnSpc>
            </a:pPr>
            <a:r>
              <a:rPr lang="en-GB" sz="1600"/>
              <a:t>As he was also head of the army his personal power was very considerable.</a:t>
            </a:r>
          </a:p>
          <a:p>
            <a:pPr>
              <a:lnSpc>
                <a:spcPct val="80000"/>
              </a:lnSpc>
            </a:pPr>
            <a:r>
              <a:rPr lang="en-GB" sz="1600"/>
              <a:t>The significance of this quickly became apparent. </a:t>
            </a:r>
          </a:p>
          <a:p>
            <a:pPr>
              <a:lnSpc>
                <a:spcPct val="80000"/>
              </a:lnSpc>
            </a:pPr>
            <a:r>
              <a:rPr lang="en-GB" sz="1600"/>
              <a:t>William disagreed with Bismarck about the anti-Socialist policies, colonial expansion and relations with Russia. In</a:t>
            </a:r>
          </a:p>
          <a:p>
            <a:pPr>
              <a:lnSpc>
                <a:spcPct val="80000"/>
              </a:lnSpc>
            </a:pPr>
            <a:r>
              <a:rPr lang="en-GB" sz="1600"/>
              <a:t>1890 Bismarck retired ‘because of his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File:Map Europe alliances 1914-en.svg">
            <a:hlinkClick r:id="rId2"/>
          </p:cNvPr>
          <p:cNvPicPr>
            <a:picLocks noChangeAspect="1" noChangeArrowheads="1"/>
          </p:cNvPicPr>
          <p:nvPr/>
        </p:nvPicPr>
        <p:blipFill>
          <a:blip r:embed="rId3" cstate="print"/>
          <a:srcRect/>
          <a:stretch>
            <a:fillRect/>
          </a:stretch>
        </p:blipFill>
        <p:spPr bwMode="auto">
          <a:xfrm>
            <a:off x="762000" y="1166813"/>
            <a:ext cx="7620000" cy="45243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t>Germany</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GB" dirty="0" smtClean="0"/>
              <a:t>A rising  sense of nationalism was partly behind the building of Germany’s new navy</a:t>
            </a:r>
          </a:p>
          <a:p>
            <a:pPr eaLnBrk="1" fontAlgn="auto" hangingPunct="1">
              <a:spcAft>
                <a:spcPts val="0"/>
              </a:spcAft>
              <a:buFont typeface="Arial" pitchFamily="34" charset="0"/>
              <a:buChar char="•"/>
              <a:defRPr/>
            </a:pPr>
            <a:r>
              <a:rPr lang="en-GB" dirty="0" smtClean="0"/>
              <a:t>There was even a Navy League pressure group with nearly a million members</a:t>
            </a:r>
          </a:p>
          <a:p>
            <a:pPr eaLnBrk="1" fontAlgn="auto" hangingPunct="1">
              <a:spcAft>
                <a:spcPts val="0"/>
              </a:spcAft>
              <a:buFont typeface="Arial" pitchFamily="34" charset="0"/>
              <a:buChar char="•"/>
              <a:defRPr/>
            </a:pPr>
            <a:r>
              <a:rPr lang="en-GB" dirty="0" smtClean="0"/>
              <a:t>The sense of nationalism also spilled over into foreign policy</a:t>
            </a:r>
          </a:p>
          <a:p>
            <a:pPr eaLnBrk="1" fontAlgn="auto" hangingPunct="1">
              <a:spcAft>
                <a:spcPts val="0"/>
              </a:spcAft>
              <a:buFont typeface="Arial" pitchFamily="34" charset="0"/>
              <a:buChar char="•"/>
              <a:defRPr/>
            </a:pPr>
            <a:r>
              <a:rPr lang="en-GB" dirty="0" smtClean="0"/>
              <a:t>They hoped that this would help overcome domestic opposition</a:t>
            </a:r>
          </a:p>
          <a:p>
            <a:pPr eaLnBrk="1" fontAlgn="auto" hangingPunct="1">
              <a:spcAft>
                <a:spcPts val="0"/>
              </a:spcAft>
              <a:buFont typeface="Arial" pitchFamily="34" charset="0"/>
              <a:buChar char="•"/>
              <a:defRPr/>
            </a:pPr>
            <a:r>
              <a:rPr lang="en-GB" dirty="0" smtClean="0"/>
              <a:t>However this left Germany dangerously encircled by 1914 due to ill thought out expansionist policies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German Empire-confused?</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GB" dirty="0" smtClean="0"/>
              <a:t>Some wanted to explore parts of Africa and Far East, although some wanted to expand to the Balkans, China and South America</a:t>
            </a:r>
          </a:p>
          <a:p>
            <a:pPr eaLnBrk="1" fontAlgn="auto" hangingPunct="1">
              <a:spcAft>
                <a:spcPts val="0"/>
              </a:spcAft>
              <a:buFont typeface="Arial" pitchFamily="34" charset="0"/>
              <a:buChar char="•"/>
              <a:defRPr/>
            </a:pPr>
            <a:r>
              <a:rPr lang="en-GB" dirty="0" smtClean="0"/>
              <a:t>Others wanted to expand eastwards into Poland and Russia to create a huge trading bloc</a:t>
            </a:r>
          </a:p>
          <a:p>
            <a:pPr eaLnBrk="1" fontAlgn="auto" hangingPunct="1">
              <a:spcAft>
                <a:spcPts val="0"/>
              </a:spcAft>
              <a:buFont typeface="Arial" pitchFamily="34" charset="0"/>
              <a:buChar char="•"/>
              <a:defRPr/>
            </a:pPr>
            <a:r>
              <a:rPr lang="en-GB" dirty="0" smtClean="0"/>
              <a:t>Above all was the Kaiser who wanted to oversee a German empire under his leadership</a:t>
            </a:r>
          </a:p>
          <a:p>
            <a:pPr eaLnBrk="1" fontAlgn="auto" hangingPunct="1">
              <a:spcAft>
                <a:spcPts val="0"/>
              </a:spcAft>
              <a:buFont typeface="Arial" pitchFamily="34" charset="0"/>
              <a:buChar char="•"/>
              <a:defRPr/>
            </a:pPr>
            <a:r>
              <a:rPr lang="en-GB" dirty="0" smtClean="0"/>
              <a:t>Standing in his way was Britain already with an established empire and navy</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60350"/>
            <a:ext cx="8229600" cy="1143000"/>
          </a:xfrm>
          <a:solidFill>
            <a:srgbClr val="00FF00"/>
          </a:solidFill>
        </p:spPr>
        <p:txBody>
          <a:bodyPr/>
          <a:lstStyle/>
          <a:p>
            <a:pPr eaLnBrk="1" hangingPunct="1"/>
            <a:r>
              <a:rPr lang="en-GB" smtClean="0"/>
              <a:t>The moustache</a:t>
            </a:r>
          </a:p>
        </p:txBody>
      </p:sp>
      <p:pic>
        <p:nvPicPr>
          <p:cNvPr id="4099" name="Picture 5" descr="kaiser_wilhelm_II">
            <a:hlinkClick r:id="rId2"/>
          </p:cNvPr>
          <p:cNvPicPr>
            <a:picLocks noChangeAspect="1" noChangeArrowheads="1"/>
          </p:cNvPicPr>
          <p:nvPr/>
        </p:nvPicPr>
        <p:blipFill>
          <a:blip r:embed="rId3" cstate="print"/>
          <a:srcRect/>
          <a:stretch>
            <a:fillRect/>
          </a:stretch>
        </p:blipFill>
        <p:spPr bwMode="auto">
          <a:xfrm>
            <a:off x="539750" y="1557338"/>
            <a:ext cx="1598613" cy="2016125"/>
          </a:xfrm>
          <a:prstGeom prst="rect">
            <a:avLst/>
          </a:prstGeom>
          <a:noFill/>
          <a:ln w="9525">
            <a:noFill/>
            <a:miter lim="800000"/>
            <a:headEnd/>
            <a:tailEnd/>
          </a:ln>
        </p:spPr>
      </p:pic>
      <p:pic>
        <p:nvPicPr>
          <p:cNvPr id="4100" name="Picture 7" descr="otto-bismarck1"/>
          <p:cNvPicPr>
            <a:picLocks noChangeAspect="1" noChangeArrowheads="1"/>
          </p:cNvPicPr>
          <p:nvPr/>
        </p:nvPicPr>
        <p:blipFill>
          <a:blip r:embed="rId4" cstate="print"/>
          <a:srcRect/>
          <a:stretch>
            <a:fillRect/>
          </a:stretch>
        </p:blipFill>
        <p:spPr bwMode="auto">
          <a:xfrm>
            <a:off x="2268538" y="1484313"/>
            <a:ext cx="2543175" cy="2808287"/>
          </a:xfrm>
          <a:prstGeom prst="rect">
            <a:avLst/>
          </a:prstGeom>
          <a:noFill/>
          <a:ln w="9525">
            <a:noFill/>
            <a:miter lim="800000"/>
            <a:headEnd/>
            <a:tailEnd/>
          </a:ln>
        </p:spPr>
      </p:pic>
      <p:pic>
        <p:nvPicPr>
          <p:cNvPr id="4101" name="Picture 9" descr="Alfred_von_Tirpitz"/>
          <p:cNvPicPr>
            <a:picLocks noChangeAspect="1" noChangeArrowheads="1"/>
          </p:cNvPicPr>
          <p:nvPr/>
        </p:nvPicPr>
        <p:blipFill>
          <a:blip r:embed="rId5" cstate="print"/>
          <a:srcRect/>
          <a:stretch>
            <a:fillRect/>
          </a:stretch>
        </p:blipFill>
        <p:spPr bwMode="auto">
          <a:xfrm>
            <a:off x="6084888" y="1557338"/>
            <a:ext cx="1866900" cy="2951162"/>
          </a:xfrm>
          <a:prstGeom prst="rect">
            <a:avLst/>
          </a:prstGeom>
          <a:noFill/>
          <a:ln w="9525">
            <a:noFill/>
            <a:miter lim="800000"/>
            <a:headEnd/>
            <a:tailEnd/>
          </a:ln>
        </p:spPr>
      </p:pic>
      <p:pic>
        <p:nvPicPr>
          <p:cNvPr id="4102" name="Picture 11" descr="445px-von_hindenburg1"/>
          <p:cNvPicPr>
            <a:picLocks noChangeAspect="1" noChangeArrowheads="1"/>
          </p:cNvPicPr>
          <p:nvPr/>
        </p:nvPicPr>
        <p:blipFill>
          <a:blip r:embed="rId6" cstate="print"/>
          <a:srcRect/>
          <a:stretch>
            <a:fillRect/>
          </a:stretch>
        </p:blipFill>
        <p:spPr bwMode="auto">
          <a:xfrm>
            <a:off x="250825" y="3860800"/>
            <a:ext cx="1765300" cy="2376488"/>
          </a:xfrm>
          <a:prstGeom prst="rect">
            <a:avLst/>
          </a:prstGeom>
          <a:noFill/>
          <a:ln w="9525">
            <a:noFill/>
            <a:miter lim="800000"/>
            <a:headEnd/>
            <a:tailEnd/>
          </a:ln>
        </p:spPr>
      </p:pic>
      <p:pic>
        <p:nvPicPr>
          <p:cNvPr id="4103" name="Picture 13" descr="adolf-hitler"/>
          <p:cNvPicPr>
            <a:picLocks noChangeAspect="1" noChangeArrowheads="1"/>
          </p:cNvPicPr>
          <p:nvPr/>
        </p:nvPicPr>
        <p:blipFill>
          <a:blip r:embed="rId7" cstate="print"/>
          <a:srcRect/>
          <a:stretch>
            <a:fillRect/>
          </a:stretch>
        </p:blipFill>
        <p:spPr bwMode="auto">
          <a:xfrm>
            <a:off x="2843213" y="4292600"/>
            <a:ext cx="1844675" cy="2232025"/>
          </a:xfrm>
          <a:prstGeom prst="rect">
            <a:avLst/>
          </a:prstGeom>
          <a:noFill/>
          <a:ln w="9525">
            <a:noFill/>
            <a:miter lim="800000"/>
            <a:headEnd/>
            <a:tailEnd/>
          </a:ln>
        </p:spPr>
      </p:pic>
      <p:pic>
        <p:nvPicPr>
          <p:cNvPr id="4104" name="Picture 15" descr="WP_Alfred_von_Schlieffen"/>
          <p:cNvPicPr>
            <a:picLocks noChangeAspect="1" noChangeArrowheads="1"/>
          </p:cNvPicPr>
          <p:nvPr/>
        </p:nvPicPr>
        <p:blipFill>
          <a:blip r:embed="rId8" cstate="print"/>
          <a:srcRect/>
          <a:stretch>
            <a:fillRect/>
          </a:stretch>
        </p:blipFill>
        <p:spPr bwMode="auto">
          <a:xfrm>
            <a:off x="6227763" y="4652963"/>
            <a:ext cx="1349375" cy="19431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t>Germany &amp; Britain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dirty="0" smtClean="0"/>
              <a:t>Despite his English visits the Kaiser was bitterly jealous of Britain and openly hostile towards it</a:t>
            </a:r>
          </a:p>
          <a:p>
            <a:pPr eaLnBrk="1" fontAlgn="auto" hangingPunct="1">
              <a:spcAft>
                <a:spcPts val="0"/>
              </a:spcAft>
              <a:buFont typeface="Arial" pitchFamily="34" charset="0"/>
              <a:buChar char="•"/>
              <a:defRPr/>
            </a:pPr>
            <a:r>
              <a:rPr lang="en-GB" dirty="0" smtClean="0"/>
              <a:t>To achieve parity with </a:t>
            </a:r>
            <a:r>
              <a:rPr lang="en-GB" dirty="0" err="1" smtClean="0"/>
              <a:t>Britains</a:t>
            </a:r>
            <a:r>
              <a:rPr lang="en-GB" dirty="0" smtClean="0"/>
              <a:t> empire they believed they would first have to </a:t>
            </a:r>
            <a:r>
              <a:rPr lang="en-GB" dirty="0" err="1" smtClean="0"/>
              <a:t>challange</a:t>
            </a:r>
            <a:r>
              <a:rPr lang="en-GB" dirty="0" smtClean="0"/>
              <a:t> British naval supremacy</a:t>
            </a:r>
          </a:p>
          <a:p>
            <a:pPr eaLnBrk="1" fontAlgn="auto" hangingPunct="1">
              <a:spcAft>
                <a:spcPts val="0"/>
              </a:spcAft>
              <a:buFont typeface="Arial" pitchFamily="34" charset="0"/>
              <a:buChar char="•"/>
              <a:defRPr/>
            </a:pPr>
            <a:r>
              <a:rPr lang="en-GB" dirty="0" smtClean="0"/>
              <a:t>At the same time they believed that a strong German navy would force the British into accommodation or diplomacy with Britain</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The Naval Challange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GB" dirty="0" smtClean="0"/>
              <a:t>Admiral von </a:t>
            </a:r>
            <a:r>
              <a:rPr lang="en-GB" dirty="0" err="1" smtClean="0"/>
              <a:t>Turpitz</a:t>
            </a:r>
            <a:r>
              <a:rPr lang="en-GB" dirty="0" smtClean="0"/>
              <a:t> shared the Kaisers belief that Germany should mount a naval challenge to Britain through the creation of a battleship fleet</a:t>
            </a:r>
          </a:p>
          <a:p>
            <a:pPr eaLnBrk="1" fontAlgn="auto" hangingPunct="1">
              <a:spcAft>
                <a:spcPts val="0"/>
              </a:spcAft>
              <a:buFont typeface="Arial" pitchFamily="34" charset="0"/>
              <a:buChar char="•"/>
              <a:defRPr/>
            </a:pPr>
            <a:r>
              <a:rPr lang="en-GB" dirty="0" smtClean="0"/>
              <a:t>It would also provide jobs and a market for the new steel works of Germany</a:t>
            </a:r>
          </a:p>
          <a:p>
            <a:pPr eaLnBrk="1" fontAlgn="auto" hangingPunct="1">
              <a:spcAft>
                <a:spcPts val="0"/>
              </a:spcAft>
              <a:buFont typeface="Arial" pitchFamily="34" charset="0"/>
              <a:buChar char="•"/>
              <a:defRPr/>
            </a:pPr>
            <a:r>
              <a:rPr lang="en-GB" dirty="0" smtClean="0"/>
              <a:t>It would unify the country, embrace patriotism and nationalism, resolve social tensions and signify Germany’s bid to become a world power</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Navy Laws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dirty="0" smtClean="0"/>
              <a:t>1898-It authorised the maintenance of a fleet of 19 battleships, 8 armoured cruisers, 12 large cruisers and 30 light cruisers to be constructed by 1 April 1904. Existing ships were counted in the total, but the bill provided for ships to be replaced every 25 years on an indefinite basis. Five million GM annually was allocated to run the navy, with a total budget of 408 million GM for shipbuilding.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1900 Navy Law</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GB" dirty="0" smtClean="0"/>
              <a:t>1900. This approximately doubled the allocated number of ships to 38 battleships, 20 armoured cruisers, 38 light cruisers. </a:t>
            </a:r>
          </a:p>
          <a:p>
            <a:pPr eaLnBrk="1" fontAlgn="auto" hangingPunct="1">
              <a:spcAft>
                <a:spcPts val="0"/>
              </a:spcAft>
              <a:buFont typeface="Arial" pitchFamily="34" charset="0"/>
              <a:buChar char="•"/>
              <a:defRPr/>
            </a:pPr>
            <a:r>
              <a:rPr lang="en-GB" dirty="0" smtClean="0"/>
              <a:t>Significantly, the bill set no overall cost limit for the building program.</a:t>
            </a:r>
          </a:p>
          <a:p>
            <a:pPr eaLnBrk="1" fontAlgn="auto" hangingPunct="1">
              <a:spcAft>
                <a:spcPts val="0"/>
              </a:spcAft>
              <a:buFont typeface="Arial" pitchFamily="34" charset="0"/>
              <a:buChar char="•"/>
              <a:defRPr/>
            </a:pPr>
            <a:r>
              <a:rPr lang="en-GB" dirty="0" smtClean="0"/>
              <a:t> Expenditure for the navy was too great to be met from taxation</a:t>
            </a:r>
          </a:p>
          <a:p>
            <a:pPr eaLnBrk="1" fontAlgn="auto" hangingPunct="1">
              <a:spcAft>
                <a:spcPts val="0"/>
              </a:spcAft>
              <a:buFont typeface="Arial" pitchFamily="34" charset="0"/>
              <a:buChar char="•"/>
              <a:defRPr/>
            </a:pPr>
            <a:r>
              <a:rPr lang="en-GB" dirty="0" smtClean="0"/>
              <a:t>Reichstag had limited powers to extend taxation without entering into negotiations with the constituent German states, and this was considered politically unviable. </a:t>
            </a:r>
          </a:p>
          <a:p>
            <a:pPr eaLnBrk="1" fontAlgn="auto" hangingPunct="1">
              <a:spcAft>
                <a:spcPts val="0"/>
              </a:spcAft>
              <a:buFont typeface="Arial" pitchFamily="34" charset="0"/>
              <a:buChar char="•"/>
              <a:defRPr/>
            </a:pPr>
            <a:r>
              <a:rPr lang="en-GB" dirty="0" smtClean="0"/>
              <a:t>Instead, the bill was financed by massive loans. </a:t>
            </a:r>
          </a:p>
          <a:p>
            <a:pPr eaLnBrk="1" fontAlgn="auto" hangingPunct="1">
              <a:spcAft>
                <a:spcPts val="0"/>
              </a:spcAft>
              <a:buFont typeface="Arial" pitchFamily="34" charset="0"/>
              <a:buChar char="•"/>
              <a:defRPr/>
            </a:pPr>
            <a:r>
              <a:rPr lang="en-GB" dirty="0" smtClean="0"/>
              <a:t>Tirpitz, in 1899 was already exploring the possibilities for extending the battleship total to 45, a target which rose to 48 by 1909.</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GB" sz="4000" smtClean="0"/>
              <a:t>Look at the map-how would you invade France?</a:t>
            </a:r>
          </a:p>
        </p:txBody>
      </p:sp>
      <p:pic>
        <p:nvPicPr>
          <p:cNvPr id="3075" name="Picture 5" descr="europe-political"/>
          <p:cNvPicPr>
            <a:picLocks noChangeAspect="1" noChangeArrowheads="1"/>
          </p:cNvPicPr>
          <p:nvPr/>
        </p:nvPicPr>
        <p:blipFill>
          <a:blip r:embed="rId2" cstate="print"/>
          <a:srcRect/>
          <a:stretch>
            <a:fillRect/>
          </a:stretch>
        </p:blipFill>
        <p:spPr bwMode="auto">
          <a:xfrm>
            <a:off x="1857375" y="1570038"/>
            <a:ext cx="5000625" cy="524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The crisis of 1905-1911</a:t>
            </a:r>
          </a:p>
        </p:txBody>
      </p:sp>
      <p:pic>
        <p:nvPicPr>
          <p:cNvPr id="5123" name="Picture 7" descr="Morocco_map"/>
          <p:cNvPicPr>
            <a:picLocks noChangeAspect="1" noChangeArrowheads="1"/>
          </p:cNvPicPr>
          <p:nvPr/>
        </p:nvPicPr>
        <p:blipFill>
          <a:blip r:embed="rId2" cstate="print"/>
          <a:srcRect/>
          <a:stretch>
            <a:fillRect/>
          </a:stretch>
        </p:blipFill>
        <p:spPr bwMode="auto">
          <a:xfrm>
            <a:off x="2268538" y="1412875"/>
            <a:ext cx="4524375"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The Balkan Crisis</a:t>
            </a:r>
          </a:p>
        </p:txBody>
      </p:sp>
      <p:pic>
        <p:nvPicPr>
          <p:cNvPr id="11267" name="Picture 2"/>
          <p:cNvPicPr>
            <a:picLocks noGrp="1" noChangeAspect="1" noChangeArrowheads="1"/>
          </p:cNvPicPr>
          <p:nvPr>
            <p:ph idx="1"/>
          </p:nvPr>
        </p:nvPicPr>
        <p:blipFill>
          <a:blip r:embed="rId2" cstate="print"/>
          <a:srcRect/>
          <a:stretch>
            <a:fillRect/>
          </a:stretch>
        </p:blipFill>
        <p:spPr>
          <a:xfrm>
            <a:off x="2143125" y="1214438"/>
            <a:ext cx="4429125" cy="52705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42938" y="785813"/>
            <a:ext cx="7929562" cy="5286375"/>
          </a:xfrm>
        </p:spPr>
        <p:txBody>
          <a:bodyPr/>
          <a:lstStyle/>
          <a:p>
            <a:pPr eaLnBrk="1" hangingPunct="1"/>
            <a:r>
              <a:rPr lang="en-GB" sz="4000" dirty="0" smtClean="0"/>
              <a:t>.</a:t>
            </a:r>
            <a:br>
              <a:rPr lang="en-GB" sz="4000" dirty="0" smtClean="0"/>
            </a:br>
            <a:r>
              <a:rPr lang="en-GB" sz="4000" dirty="0" smtClean="0"/>
              <a:t/>
            </a:r>
            <a:br>
              <a:rPr lang="en-GB" sz="4000" dirty="0" smtClean="0"/>
            </a:br>
            <a:r>
              <a:rPr lang="en-GB" sz="4000" dirty="0" smtClean="0"/>
              <a:t> </a:t>
            </a:r>
            <a:r>
              <a:rPr lang="en-GB" sz="4000" dirty="0" smtClean="0"/>
              <a:t>Sarajevo </a:t>
            </a:r>
            <a:r>
              <a:rPr lang="en-GB" sz="4000" dirty="0" smtClean="0"/>
              <a:t>and the blank cheque.</a:t>
            </a:r>
            <a:r>
              <a:rPr lang="en-GB" sz="4000" smtClean="0"/>
              <a:t/>
            </a:r>
            <a:br>
              <a:rPr lang="en-GB" sz="4000" smtClean="0"/>
            </a:br>
            <a:r>
              <a:rPr lang="en-GB" sz="4000" smtClean="0"/>
              <a:t>War </a:t>
            </a:r>
            <a:r>
              <a:rPr lang="en-GB" sz="4000" dirty="0" smtClean="0"/>
              <a:t>by timetable July-August 1914.</a:t>
            </a:r>
            <a:br>
              <a:rPr lang="en-GB" sz="4000" dirty="0" smtClean="0"/>
            </a:br>
            <a:endParaRPr lang="en-GB" sz="4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00"/>
          </a:solidFill>
          <a:ln>
            <a:solidFill>
              <a:schemeClr val="tx1"/>
            </a:solidFill>
          </a:ln>
        </p:spPr>
        <p:txBody>
          <a:bodyPr/>
          <a:lstStyle/>
          <a:p>
            <a:pPr eaLnBrk="1" hangingPunct="1"/>
            <a:r>
              <a:rPr lang="en-GB" smtClean="0"/>
              <a:t>Weimar Republic </a:t>
            </a:r>
          </a:p>
        </p:txBody>
      </p:sp>
      <p:sp>
        <p:nvSpPr>
          <p:cNvPr id="12291" name="Rectangle 3"/>
          <p:cNvSpPr>
            <a:spLocks noGrp="1" noChangeArrowheads="1"/>
          </p:cNvSpPr>
          <p:nvPr>
            <p:ph type="body" idx="1"/>
          </p:nvPr>
        </p:nvSpPr>
        <p:spPr>
          <a:solidFill>
            <a:srgbClr val="FFFF00"/>
          </a:solidFill>
          <a:ln>
            <a:solidFill>
              <a:schemeClr val="tx1"/>
            </a:solidFill>
          </a:ln>
        </p:spPr>
        <p:txBody>
          <a:bodyPr/>
          <a:lstStyle/>
          <a:p>
            <a:pPr eaLnBrk="1" hangingPunct="1">
              <a:lnSpc>
                <a:spcPct val="80000"/>
              </a:lnSpc>
            </a:pPr>
            <a:r>
              <a:rPr lang="en-GB" sz="1800" smtClean="0"/>
              <a:t>At the beginning of the German Revolution, Germany was declared a republic and the monarchy collapsed. However, the struggle for power continued, with radical-left communists seizing power in Bavaria, but failing to take control of all of Germany. The revolution came to an end in August 1919, when the Weimar Republic was formally established. The Weimar Constitution came into effect with its signing by President Friedrich Ebert on 11 August 1919.</a:t>
            </a:r>
          </a:p>
          <a:p>
            <a:pPr eaLnBrk="1" hangingPunct="1">
              <a:lnSpc>
                <a:spcPct val="80000"/>
              </a:lnSpc>
            </a:pPr>
            <a:r>
              <a:rPr lang="en-GB" sz="1800" smtClean="0"/>
              <a:t>Suffering from the Great Depression, the harsh peace conditions dictated by the Treaty of Versailles, and a long succession of more or less unstable governments, the people of Germany increasingly lacked identification with their political system and the "Establishment Parties" in their parliamentary democracy. This was exacerbated by a widespread right-wing (monarchist, völkisch, and Nazi) Dolchstoßlegende, which promoted the view that Germany had lost World War I because of the efforts and influence of those who wanted to overthrow the government. The top brass of the Weimar government was accused of betraying the German Nation by signing the Versailles Treaty, while the radical left-wing communists, such as the Spartacist League, had wanted a revolution to abolish "capitalist rule" in favour of a Räterepublik, and were also targeted.</a:t>
            </a:r>
          </a:p>
          <a:p>
            <a:pPr eaLnBrk="1" hangingPunct="1">
              <a:lnSpc>
                <a:spcPct val="80000"/>
              </a:lnSpc>
            </a:pPr>
            <a:endParaRPr lang="en-GB" sz="1800" smtClean="0"/>
          </a:p>
          <a:p>
            <a:pPr eaLnBrk="1" hangingPunct="1">
              <a:lnSpc>
                <a:spcPct val="80000"/>
              </a:lnSpc>
            </a:pPr>
            <a:endParaRPr lang="en-GB" sz="1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FF00"/>
          </a:solidFill>
          <a:ln>
            <a:solidFill>
              <a:schemeClr val="tx1"/>
            </a:solidFill>
          </a:ln>
        </p:spPr>
        <p:txBody>
          <a:bodyPr/>
          <a:lstStyle/>
          <a:p>
            <a:pPr eaLnBrk="1" hangingPunct="1"/>
            <a:r>
              <a:rPr lang="en-GB" smtClean="0"/>
              <a:t>Third Reich (1933–1945) </a:t>
            </a:r>
          </a:p>
        </p:txBody>
      </p:sp>
      <p:sp>
        <p:nvSpPr>
          <p:cNvPr id="13315" name="Rectangle 3"/>
          <p:cNvSpPr>
            <a:spLocks noGrp="1" noChangeArrowheads="1"/>
          </p:cNvSpPr>
          <p:nvPr>
            <p:ph type="body" idx="1"/>
          </p:nvPr>
        </p:nvSpPr>
        <p:spPr>
          <a:xfrm>
            <a:off x="468313" y="1628775"/>
            <a:ext cx="8229600" cy="4525963"/>
          </a:xfrm>
          <a:solidFill>
            <a:srgbClr val="FFFF00"/>
          </a:solidFill>
          <a:ln>
            <a:solidFill>
              <a:schemeClr val="tx1"/>
            </a:solidFill>
          </a:ln>
        </p:spPr>
        <p:txBody>
          <a:bodyPr/>
          <a:lstStyle/>
          <a:p>
            <a:pPr eaLnBrk="1" hangingPunct="1">
              <a:lnSpc>
                <a:spcPct val="80000"/>
              </a:lnSpc>
            </a:pPr>
            <a:r>
              <a:rPr lang="en-GB" sz="1800" smtClean="0"/>
              <a:t>On 27 February 1933, the Reichstag went up in flames. Afterwards an emergency decree was made and some basic democratic rights were quickly abrogated. An Enabling Act gave the Hitler-led government full legislative power. Only the Social Democratic Party of Germany voted against the measure, while the Communists, who were thought to be behind the fire, were not able to present opposition due to the Reichstag Fire Decree.[22] A centralised totalitarian state was established by a series of moves and decrees making Germany a single-party state. Industry was revitalised, with a focus on military rearmament.[23] In 1936, Germany reacquired control of the Rhineland, the first of several expansionist moves to establish Greater Germany.</a:t>
            </a:r>
          </a:p>
          <a:p>
            <a:pPr eaLnBrk="1" hangingPunct="1">
              <a:lnSpc>
                <a:spcPct val="80000"/>
              </a:lnSpc>
            </a:pPr>
            <a:r>
              <a:rPr lang="en-GB" sz="1800" smtClean="0"/>
              <a:t>In 1939, growing tensions from nationalism, militarism, and territorial issues and a pact promising support from the Soviet Union led the Germans to launch a blitzkrieg ("lightning war") against Poland, which was followed by declarations of war from Britain and France. This marked the beginning of World War II in Europe. As the war continued, Germany and its allies quickly gained direct or indirect control of the majority of Europe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Timeline (simple)</a:t>
            </a:r>
          </a:p>
        </p:txBody>
      </p:sp>
      <p:sp>
        <p:nvSpPr>
          <p:cNvPr id="7171" name="Line 5"/>
          <p:cNvSpPr>
            <a:spLocks noChangeShapeType="1"/>
          </p:cNvSpPr>
          <p:nvPr/>
        </p:nvSpPr>
        <p:spPr bwMode="auto">
          <a:xfrm>
            <a:off x="684213" y="3429000"/>
            <a:ext cx="7920037" cy="0"/>
          </a:xfrm>
          <a:prstGeom prst="line">
            <a:avLst/>
          </a:prstGeom>
          <a:noFill/>
          <a:ln w="9525">
            <a:solidFill>
              <a:schemeClr val="tx1"/>
            </a:solidFill>
            <a:round/>
            <a:headEnd/>
            <a:tailEnd/>
          </a:ln>
        </p:spPr>
        <p:txBody>
          <a:bodyPr/>
          <a:lstStyle/>
          <a:p>
            <a:endParaRPr lang="en-GB"/>
          </a:p>
        </p:txBody>
      </p:sp>
      <p:sp>
        <p:nvSpPr>
          <p:cNvPr id="7172" name="Text Box 6"/>
          <p:cNvSpPr txBox="1">
            <a:spLocks noChangeArrowheads="1"/>
          </p:cNvSpPr>
          <p:nvPr/>
        </p:nvSpPr>
        <p:spPr bwMode="auto">
          <a:xfrm>
            <a:off x="231775" y="3592513"/>
            <a:ext cx="565150" cy="366712"/>
          </a:xfrm>
          <a:prstGeom prst="rect">
            <a:avLst/>
          </a:prstGeom>
          <a:noFill/>
          <a:ln w="9525">
            <a:noFill/>
            <a:miter lim="800000"/>
            <a:headEnd/>
            <a:tailEnd/>
          </a:ln>
        </p:spPr>
        <p:txBody>
          <a:bodyPr wrap="none">
            <a:spAutoFit/>
          </a:bodyPr>
          <a:lstStyle/>
          <a:p>
            <a:r>
              <a:rPr lang="en-GB"/>
              <a:t>962</a:t>
            </a:r>
          </a:p>
        </p:txBody>
      </p:sp>
      <p:sp>
        <p:nvSpPr>
          <p:cNvPr id="7173" name="Text Box 7"/>
          <p:cNvSpPr txBox="1">
            <a:spLocks noChangeArrowheads="1"/>
          </p:cNvSpPr>
          <p:nvPr/>
        </p:nvSpPr>
        <p:spPr bwMode="auto">
          <a:xfrm>
            <a:off x="8243888" y="3573463"/>
            <a:ext cx="692150" cy="366712"/>
          </a:xfrm>
          <a:prstGeom prst="rect">
            <a:avLst/>
          </a:prstGeom>
          <a:noFill/>
          <a:ln w="9525">
            <a:noFill/>
            <a:miter lim="800000"/>
            <a:headEnd/>
            <a:tailEnd/>
          </a:ln>
        </p:spPr>
        <p:txBody>
          <a:bodyPr wrap="none">
            <a:spAutoFit/>
          </a:bodyPr>
          <a:lstStyle/>
          <a:p>
            <a:r>
              <a:rPr lang="en-GB"/>
              <a:t>1945</a:t>
            </a:r>
          </a:p>
        </p:txBody>
      </p:sp>
      <p:sp>
        <p:nvSpPr>
          <p:cNvPr id="7174" name="Text Box 8"/>
          <p:cNvSpPr txBox="1">
            <a:spLocks noChangeArrowheads="1"/>
          </p:cNvSpPr>
          <p:nvPr/>
        </p:nvSpPr>
        <p:spPr bwMode="auto">
          <a:xfrm>
            <a:off x="6948488" y="3573463"/>
            <a:ext cx="692150" cy="366712"/>
          </a:xfrm>
          <a:prstGeom prst="rect">
            <a:avLst/>
          </a:prstGeom>
          <a:noFill/>
          <a:ln w="9525">
            <a:noFill/>
            <a:miter lim="800000"/>
            <a:headEnd/>
            <a:tailEnd/>
          </a:ln>
        </p:spPr>
        <p:txBody>
          <a:bodyPr wrap="none">
            <a:spAutoFit/>
          </a:bodyPr>
          <a:lstStyle/>
          <a:p>
            <a:r>
              <a:rPr lang="en-GB"/>
              <a:t>1930</a:t>
            </a:r>
          </a:p>
        </p:txBody>
      </p:sp>
      <p:sp>
        <p:nvSpPr>
          <p:cNvPr id="7175" name="Text Box 9"/>
          <p:cNvSpPr txBox="1">
            <a:spLocks noChangeArrowheads="1"/>
          </p:cNvSpPr>
          <p:nvPr/>
        </p:nvSpPr>
        <p:spPr bwMode="auto">
          <a:xfrm>
            <a:off x="5435600" y="3573463"/>
            <a:ext cx="692150" cy="366712"/>
          </a:xfrm>
          <a:prstGeom prst="rect">
            <a:avLst/>
          </a:prstGeom>
          <a:noFill/>
          <a:ln w="9525">
            <a:noFill/>
            <a:miter lim="800000"/>
            <a:headEnd/>
            <a:tailEnd/>
          </a:ln>
        </p:spPr>
        <p:txBody>
          <a:bodyPr wrap="none">
            <a:spAutoFit/>
          </a:bodyPr>
          <a:lstStyle/>
          <a:p>
            <a:r>
              <a:rPr lang="en-GB"/>
              <a:t>1918</a:t>
            </a:r>
          </a:p>
        </p:txBody>
      </p:sp>
      <p:sp>
        <p:nvSpPr>
          <p:cNvPr id="7176" name="Text Box 10"/>
          <p:cNvSpPr txBox="1">
            <a:spLocks noChangeArrowheads="1"/>
          </p:cNvSpPr>
          <p:nvPr/>
        </p:nvSpPr>
        <p:spPr bwMode="auto">
          <a:xfrm>
            <a:off x="3851275" y="3573463"/>
            <a:ext cx="692150" cy="366712"/>
          </a:xfrm>
          <a:prstGeom prst="rect">
            <a:avLst/>
          </a:prstGeom>
          <a:noFill/>
          <a:ln w="9525">
            <a:noFill/>
            <a:miter lim="800000"/>
            <a:headEnd/>
            <a:tailEnd/>
          </a:ln>
        </p:spPr>
        <p:txBody>
          <a:bodyPr wrap="none">
            <a:spAutoFit/>
          </a:bodyPr>
          <a:lstStyle/>
          <a:p>
            <a:r>
              <a:rPr lang="en-GB"/>
              <a:t>1871</a:t>
            </a:r>
          </a:p>
        </p:txBody>
      </p:sp>
      <p:sp>
        <p:nvSpPr>
          <p:cNvPr id="7177" name="Text Box 11"/>
          <p:cNvSpPr txBox="1">
            <a:spLocks noChangeArrowheads="1"/>
          </p:cNvSpPr>
          <p:nvPr/>
        </p:nvSpPr>
        <p:spPr bwMode="auto">
          <a:xfrm>
            <a:off x="2771775" y="3573463"/>
            <a:ext cx="692150" cy="366712"/>
          </a:xfrm>
          <a:prstGeom prst="rect">
            <a:avLst/>
          </a:prstGeom>
          <a:noFill/>
          <a:ln w="9525">
            <a:noFill/>
            <a:miter lim="800000"/>
            <a:headEnd/>
            <a:tailEnd/>
          </a:ln>
        </p:spPr>
        <p:txBody>
          <a:bodyPr wrap="none">
            <a:spAutoFit/>
          </a:bodyPr>
          <a:lstStyle/>
          <a:p>
            <a:r>
              <a:rPr lang="en-GB"/>
              <a:t>1814</a:t>
            </a:r>
          </a:p>
        </p:txBody>
      </p:sp>
      <p:sp>
        <p:nvSpPr>
          <p:cNvPr id="7178" name="Text Box 12"/>
          <p:cNvSpPr txBox="1">
            <a:spLocks noChangeArrowheads="1"/>
          </p:cNvSpPr>
          <p:nvPr/>
        </p:nvSpPr>
        <p:spPr bwMode="auto">
          <a:xfrm>
            <a:off x="539750" y="4005263"/>
            <a:ext cx="2376488" cy="376237"/>
          </a:xfrm>
          <a:prstGeom prst="rect">
            <a:avLst/>
          </a:prstGeom>
          <a:solidFill>
            <a:srgbClr val="00FFFF"/>
          </a:solidFill>
          <a:ln w="9525">
            <a:solidFill>
              <a:schemeClr val="tx1"/>
            </a:solidFill>
            <a:miter lim="800000"/>
            <a:headEnd/>
            <a:tailEnd/>
          </a:ln>
        </p:spPr>
        <p:txBody>
          <a:bodyPr>
            <a:spAutoFit/>
          </a:bodyPr>
          <a:lstStyle/>
          <a:p>
            <a:pPr algn="ctr"/>
            <a:r>
              <a:rPr lang="en-GB"/>
              <a:t>Holy Roman Empire</a:t>
            </a:r>
          </a:p>
        </p:txBody>
      </p:sp>
      <p:sp>
        <p:nvSpPr>
          <p:cNvPr id="7179" name="Text Box 13"/>
          <p:cNvSpPr txBox="1">
            <a:spLocks noChangeArrowheads="1"/>
          </p:cNvSpPr>
          <p:nvPr/>
        </p:nvSpPr>
        <p:spPr bwMode="auto">
          <a:xfrm>
            <a:off x="2484438" y="2276475"/>
            <a:ext cx="3167062" cy="376238"/>
          </a:xfrm>
          <a:prstGeom prst="rect">
            <a:avLst/>
          </a:prstGeom>
          <a:solidFill>
            <a:srgbClr val="00FFFF"/>
          </a:solidFill>
          <a:ln w="9525">
            <a:solidFill>
              <a:schemeClr val="tx1"/>
            </a:solidFill>
            <a:miter lim="800000"/>
            <a:headEnd/>
            <a:tailEnd/>
          </a:ln>
        </p:spPr>
        <p:txBody>
          <a:bodyPr>
            <a:spAutoFit/>
          </a:bodyPr>
          <a:lstStyle/>
          <a:p>
            <a:pPr algn="ctr"/>
            <a:r>
              <a:rPr lang="en-GB"/>
              <a:t>Restoration + Revolution</a:t>
            </a:r>
          </a:p>
        </p:txBody>
      </p:sp>
      <p:sp>
        <p:nvSpPr>
          <p:cNvPr id="7180" name="Line 14"/>
          <p:cNvSpPr>
            <a:spLocks noChangeShapeType="1"/>
          </p:cNvSpPr>
          <p:nvPr/>
        </p:nvSpPr>
        <p:spPr bwMode="auto">
          <a:xfrm flipV="1">
            <a:off x="1042988" y="3573463"/>
            <a:ext cx="1152525" cy="360362"/>
          </a:xfrm>
          <a:prstGeom prst="line">
            <a:avLst/>
          </a:prstGeom>
          <a:noFill/>
          <a:ln w="9525">
            <a:solidFill>
              <a:schemeClr val="tx1"/>
            </a:solidFill>
            <a:round/>
            <a:headEnd/>
            <a:tailEnd type="triangle" w="med" len="med"/>
          </a:ln>
        </p:spPr>
        <p:txBody>
          <a:bodyPr/>
          <a:lstStyle/>
          <a:p>
            <a:endParaRPr lang="en-GB"/>
          </a:p>
        </p:txBody>
      </p:sp>
      <p:sp>
        <p:nvSpPr>
          <p:cNvPr id="7181" name="Line 15"/>
          <p:cNvSpPr>
            <a:spLocks noChangeShapeType="1"/>
          </p:cNvSpPr>
          <p:nvPr/>
        </p:nvSpPr>
        <p:spPr bwMode="auto">
          <a:xfrm>
            <a:off x="3708400" y="2781300"/>
            <a:ext cx="0" cy="503238"/>
          </a:xfrm>
          <a:prstGeom prst="line">
            <a:avLst/>
          </a:prstGeom>
          <a:noFill/>
          <a:ln w="9525">
            <a:solidFill>
              <a:schemeClr val="tx1"/>
            </a:solidFill>
            <a:round/>
            <a:headEnd/>
            <a:tailEnd type="triangle" w="med" len="med"/>
          </a:ln>
        </p:spPr>
        <p:txBody>
          <a:bodyPr/>
          <a:lstStyle/>
          <a:p>
            <a:endParaRPr lang="en-GB"/>
          </a:p>
        </p:txBody>
      </p:sp>
      <p:sp>
        <p:nvSpPr>
          <p:cNvPr id="7182" name="Text Box 16"/>
          <p:cNvSpPr txBox="1">
            <a:spLocks noChangeArrowheads="1"/>
          </p:cNvSpPr>
          <p:nvPr/>
        </p:nvSpPr>
        <p:spPr bwMode="auto">
          <a:xfrm>
            <a:off x="3924300" y="4508500"/>
            <a:ext cx="2376488" cy="376238"/>
          </a:xfrm>
          <a:prstGeom prst="rect">
            <a:avLst/>
          </a:prstGeom>
          <a:solidFill>
            <a:srgbClr val="FFFF00"/>
          </a:solidFill>
          <a:ln w="9525">
            <a:solidFill>
              <a:schemeClr val="tx1"/>
            </a:solidFill>
            <a:miter lim="800000"/>
            <a:headEnd/>
            <a:tailEnd/>
          </a:ln>
        </p:spPr>
        <p:txBody>
          <a:bodyPr>
            <a:spAutoFit/>
          </a:bodyPr>
          <a:lstStyle/>
          <a:p>
            <a:pPr algn="ctr"/>
            <a:r>
              <a:rPr lang="en-GB"/>
              <a:t>German Empire</a:t>
            </a:r>
          </a:p>
        </p:txBody>
      </p:sp>
      <p:sp>
        <p:nvSpPr>
          <p:cNvPr id="7183" name="Text Box 17"/>
          <p:cNvSpPr txBox="1">
            <a:spLocks noChangeArrowheads="1"/>
          </p:cNvSpPr>
          <p:nvPr/>
        </p:nvSpPr>
        <p:spPr bwMode="auto">
          <a:xfrm>
            <a:off x="5435600" y="1773238"/>
            <a:ext cx="2376488" cy="376237"/>
          </a:xfrm>
          <a:prstGeom prst="rect">
            <a:avLst/>
          </a:prstGeom>
          <a:solidFill>
            <a:srgbClr val="FFFF00"/>
          </a:solidFill>
          <a:ln w="9525">
            <a:solidFill>
              <a:schemeClr val="tx1"/>
            </a:solidFill>
            <a:miter lim="800000"/>
            <a:headEnd/>
            <a:tailEnd/>
          </a:ln>
        </p:spPr>
        <p:txBody>
          <a:bodyPr>
            <a:spAutoFit/>
          </a:bodyPr>
          <a:lstStyle/>
          <a:p>
            <a:pPr algn="ctr"/>
            <a:r>
              <a:rPr lang="en-GB"/>
              <a:t>Weimar Republic</a:t>
            </a:r>
          </a:p>
        </p:txBody>
      </p:sp>
      <p:sp>
        <p:nvSpPr>
          <p:cNvPr id="7184" name="Text Box 18"/>
          <p:cNvSpPr txBox="1">
            <a:spLocks noChangeArrowheads="1"/>
          </p:cNvSpPr>
          <p:nvPr/>
        </p:nvSpPr>
        <p:spPr bwMode="auto">
          <a:xfrm>
            <a:off x="6767513" y="4508500"/>
            <a:ext cx="2376487" cy="376238"/>
          </a:xfrm>
          <a:prstGeom prst="rect">
            <a:avLst/>
          </a:prstGeom>
          <a:solidFill>
            <a:srgbClr val="FFFF00"/>
          </a:solidFill>
          <a:ln w="9525">
            <a:solidFill>
              <a:schemeClr val="tx1"/>
            </a:solidFill>
            <a:miter lim="800000"/>
            <a:headEnd/>
            <a:tailEnd/>
          </a:ln>
        </p:spPr>
        <p:txBody>
          <a:bodyPr>
            <a:spAutoFit/>
          </a:bodyPr>
          <a:lstStyle/>
          <a:p>
            <a:pPr algn="ctr"/>
            <a:r>
              <a:rPr lang="en-GB"/>
              <a:t>Third Reich</a:t>
            </a:r>
          </a:p>
        </p:txBody>
      </p:sp>
      <p:sp>
        <p:nvSpPr>
          <p:cNvPr id="7185" name="Line 19"/>
          <p:cNvSpPr>
            <a:spLocks noChangeShapeType="1"/>
          </p:cNvSpPr>
          <p:nvPr/>
        </p:nvSpPr>
        <p:spPr bwMode="auto">
          <a:xfrm flipH="1" flipV="1">
            <a:off x="4859338" y="3500438"/>
            <a:ext cx="649287" cy="936625"/>
          </a:xfrm>
          <a:prstGeom prst="line">
            <a:avLst/>
          </a:prstGeom>
          <a:noFill/>
          <a:ln w="9525">
            <a:solidFill>
              <a:schemeClr val="tx1"/>
            </a:solidFill>
            <a:round/>
            <a:headEnd/>
            <a:tailEnd type="triangle" w="med" len="med"/>
          </a:ln>
        </p:spPr>
        <p:txBody>
          <a:bodyPr/>
          <a:lstStyle/>
          <a:p>
            <a:endParaRPr lang="en-GB"/>
          </a:p>
        </p:txBody>
      </p:sp>
      <p:sp>
        <p:nvSpPr>
          <p:cNvPr id="7186" name="Line 20"/>
          <p:cNvSpPr>
            <a:spLocks noChangeShapeType="1"/>
          </p:cNvSpPr>
          <p:nvPr/>
        </p:nvSpPr>
        <p:spPr bwMode="auto">
          <a:xfrm>
            <a:off x="6516688" y="2420938"/>
            <a:ext cx="0" cy="792162"/>
          </a:xfrm>
          <a:prstGeom prst="line">
            <a:avLst/>
          </a:prstGeom>
          <a:noFill/>
          <a:ln w="9525">
            <a:solidFill>
              <a:schemeClr val="tx1"/>
            </a:solidFill>
            <a:round/>
            <a:headEnd/>
            <a:tailEnd type="triangle" w="med" len="med"/>
          </a:ln>
        </p:spPr>
        <p:txBody>
          <a:bodyPr/>
          <a:lstStyle/>
          <a:p>
            <a:endParaRPr lang="en-GB"/>
          </a:p>
        </p:txBody>
      </p:sp>
      <p:sp>
        <p:nvSpPr>
          <p:cNvPr id="7187" name="Line 21"/>
          <p:cNvSpPr>
            <a:spLocks noChangeShapeType="1"/>
          </p:cNvSpPr>
          <p:nvPr/>
        </p:nvSpPr>
        <p:spPr bwMode="auto">
          <a:xfrm flipV="1">
            <a:off x="7956550" y="3644900"/>
            <a:ext cx="0" cy="64770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FF00"/>
          </a:solidFill>
          <a:ln>
            <a:solidFill>
              <a:schemeClr val="tx1"/>
            </a:solidFill>
          </a:ln>
        </p:spPr>
        <p:txBody>
          <a:bodyPr/>
          <a:lstStyle/>
          <a:p>
            <a:pPr eaLnBrk="1" hangingPunct="1"/>
            <a:r>
              <a:rPr lang="en-GB" smtClean="0"/>
              <a:t>German Empire</a:t>
            </a:r>
          </a:p>
        </p:txBody>
      </p:sp>
      <p:sp>
        <p:nvSpPr>
          <p:cNvPr id="11267" name="Rectangle 3"/>
          <p:cNvSpPr>
            <a:spLocks noGrp="1" noChangeArrowheads="1"/>
          </p:cNvSpPr>
          <p:nvPr>
            <p:ph type="body" idx="1"/>
          </p:nvPr>
        </p:nvSpPr>
        <p:spPr>
          <a:solidFill>
            <a:srgbClr val="FFFF00"/>
          </a:solidFill>
          <a:ln>
            <a:solidFill>
              <a:schemeClr val="tx1"/>
            </a:solidFill>
          </a:ln>
        </p:spPr>
        <p:txBody>
          <a:bodyPr/>
          <a:lstStyle/>
          <a:p>
            <a:pPr eaLnBrk="1" hangingPunct="1">
              <a:lnSpc>
                <a:spcPct val="80000"/>
              </a:lnSpc>
            </a:pPr>
            <a:r>
              <a:rPr lang="en-GB" sz="1800" smtClean="0"/>
              <a:t>The state known as Germany was unified as a modern nation-state in 1871, when the German Empire was forged, with the Kingdom of Prussia as its largest constituent. After the French defeat in the Franco-Prussian War, the German Empire was proclaimed in Versailles on 18 January 1871. The Hohenzollern dynasty of Prussia ruled the new empire, whose capital was Berlin. The empire was a unification of all the scattered parts of Germany except Austria (Kleindeutschland, or "Lesser Germany"). Beginning in 1884, Germany began establishing several colonies outside of Europe.</a:t>
            </a:r>
          </a:p>
          <a:p>
            <a:pPr eaLnBrk="1" hangingPunct="1">
              <a:lnSpc>
                <a:spcPct val="80000"/>
              </a:lnSpc>
            </a:pPr>
            <a:r>
              <a:rPr lang="en-GB" sz="1800" smtClean="0"/>
              <a:t>In the Gründerzeit period following the unification of Germany, Emperor William I's foreign policy secured Germany's position as a great nation by forging alliances, isolating France by diplomatic means, and avoiding war. Under William II, however, Germany, like other European powers, took an imperialistic course leading to friction with neighbouring countries. Most alliances in which Germany had been previously involved were not renewed, and new alliances excluded the country. Specifically, France established new relationships by signing the Entente Cordiale with the United Kingdom and securing ties with the Russian Empire. Aside from its contacts with Austria-Hungary, Germany became increasingly isolated.</a:t>
            </a:r>
          </a:p>
          <a:p>
            <a:pPr eaLnBrk="1" hangingPunct="1">
              <a:lnSpc>
                <a:spcPct val="80000"/>
              </a:lnSpc>
            </a:pPr>
            <a:endParaRPr lang="en-GB" sz="1800" smtClean="0"/>
          </a:p>
          <a:p>
            <a:pPr eaLnBrk="1" hangingPunct="1">
              <a:lnSpc>
                <a:spcPct val="80000"/>
              </a:lnSpc>
            </a:pPr>
            <a:endParaRPr lang="en-GB" sz="1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pic>
        <p:nvPicPr>
          <p:cNvPr id="19460" name="Picture 4" descr="20090916093405304"/>
          <p:cNvPicPr>
            <a:picLocks noChangeAspect="1" noChangeArrowheads="1"/>
          </p:cNvPicPr>
          <p:nvPr/>
        </p:nvPicPr>
        <p:blipFill>
          <a:blip r:embed="rId2" cstate="print"/>
          <a:srcRect/>
          <a:stretch>
            <a:fillRect/>
          </a:stretch>
        </p:blipFill>
        <p:spPr bwMode="auto">
          <a:xfrm>
            <a:off x="468313" y="188913"/>
            <a:ext cx="8351837" cy="59134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00"/>
          </a:solidFill>
          <a:ln>
            <a:solidFill>
              <a:schemeClr val="tx1"/>
            </a:solidFill>
          </a:ln>
        </p:spPr>
        <p:txBody>
          <a:bodyPr/>
          <a:lstStyle/>
          <a:p>
            <a:pPr eaLnBrk="1" hangingPunct="1"/>
            <a:r>
              <a:rPr lang="en-GB" smtClean="0"/>
              <a:t>The People</a:t>
            </a:r>
          </a:p>
        </p:txBody>
      </p:sp>
      <p:sp>
        <p:nvSpPr>
          <p:cNvPr id="7171" name="Rectangle 3"/>
          <p:cNvSpPr>
            <a:spLocks noGrp="1" noChangeArrowheads="1"/>
          </p:cNvSpPr>
          <p:nvPr>
            <p:ph type="body" idx="1"/>
          </p:nvPr>
        </p:nvSpPr>
        <p:spPr/>
        <p:txBody>
          <a:bodyPr/>
          <a:lstStyle/>
          <a:p>
            <a:pPr eaLnBrk="1" hangingPunct="1">
              <a:lnSpc>
                <a:spcPct val="80000"/>
              </a:lnSpc>
            </a:pPr>
            <a:r>
              <a:rPr lang="en-GB" sz="2000" smtClean="0"/>
              <a:t>The </a:t>
            </a:r>
            <a:r>
              <a:rPr lang="en-GB" sz="2000" b="1" smtClean="0"/>
              <a:t>Presidency</a:t>
            </a:r>
            <a:r>
              <a:rPr lang="en-GB" sz="2000" smtClean="0"/>
              <a:t> which was held by the </a:t>
            </a:r>
            <a:r>
              <a:rPr lang="en-GB" sz="2000" b="1" smtClean="0"/>
              <a:t>King of Prussia</a:t>
            </a:r>
            <a:r>
              <a:rPr lang="en-GB" sz="2000" smtClean="0"/>
              <a:t> (as German Emperor). The German Emperor had considerable powers. He had personal control of the armed forces. </a:t>
            </a:r>
            <a:r>
              <a:rPr lang="en-GB" sz="2000" b="1" smtClean="0"/>
              <a:t>He appointed and dismissed all ministers including the Chancellor</a:t>
            </a:r>
            <a:r>
              <a:rPr lang="en-GB" sz="2000" smtClean="0"/>
              <a:t>. </a:t>
            </a:r>
          </a:p>
          <a:p>
            <a:pPr eaLnBrk="1" hangingPunct="1">
              <a:lnSpc>
                <a:spcPct val="80000"/>
              </a:lnSpc>
            </a:pPr>
            <a:r>
              <a:rPr lang="en-GB" sz="2000" smtClean="0"/>
              <a:t>The </a:t>
            </a:r>
            <a:r>
              <a:rPr lang="en-GB" sz="2000" b="1" smtClean="0"/>
              <a:t>Federal Council</a:t>
            </a:r>
            <a:r>
              <a:rPr lang="en-GB" sz="2000" smtClean="0"/>
              <a:t> (or </a:t>
            </a:r>
            <a:r>
              <a:rPr lang="en-GB" sz="2000" b="1" smtClean="0"/>
              <a:t>Bundesrat</a:t>
            </a:r>
            <a:r>
              <a:rPr lang="en-GB" sz="2000" smtClean="0"/>
              <a:t>) represented the different states of the Empire. It had fifty-eight members. Seventeen were from Prussia, six from Bavaria, four from Saxony. It had the power to change the constitution. However no change could be made to the constitution if fourteen delegates objected. </a:t>
            </a:r>
            <a:r>
              <a:rPr lang="en-GB" sz="2000" b="1" smtClean="0"/>
              <a:t>This in practice meant that Prussia could always stop change. </a:t>
            </a:r>
          </a:p>
          <a:p>
            <a:pPr eaLnBrk="1" hangingPunct="1">
              <a:lnSpc>
                <a:spcPct val="80000"/>
              </a:lnSpc>
            </a:pPr>
            <a:r>
              <a:rPr lang="en-GB" sz="2000" smtClean="0"/>
              <a:t>The </a:t>
            </a:r>
            <a:r>
              <a:rPr lang="en-GB" sz="2000" b="1" smtClean="0"/>
              <a:t>Parliament</a:t>
            </a:r>
            <a:r>
              <a:rPr lang="en-GB" sz="2000" smtClean="0"/>
              <a:t> or </a:t>
            </a:r>
            <a:r>
              <a:rPr lang="en-GB" sz="2000" b="1" smtClean="0"/>
              <a:t>Reichstag</a:t>
            </a:r>
            <a:r>
              <a:rPr lang="en-GB" sz="2000" smtClean="0"/>
              <a:t> was elected by </a:t>
            </a:r>
            <a:r>
              <a:rPr lang="en-GB" sz="2000" b="1" smtClean="0"/>
              <a:t>Universal Male Suffrage</a:t>
            </a:r>
            <a:r>
              <a:rPr lang="en-GB" sz="2000" smtClean="0"/>
              <a:t> (all males over 25 could vote) and </a:t>
            </a:r>
            <a:r>
              <a:rPr lang="en-GB" sz="2000" b="1" smtClean="0"/>
              <a:t>Secret Ballot</a:t>
            </a:r>
            <a:r>
              <a:rPr lang="en-GB" sz="2000" smtClean="0"/>
              <a:t>. It voted on the Federal budget and its consent was needed for all legislation. </a:t>
            </a:r>
          </a:p>
          <a:p>
            <a:pPr eaLnBrk="1" hangingPunct="1">
              <a:lnSpc>
                <a:spcPct val="80000"/>
              </a:lnSpc>
            </a:pPr>
            <a:r>
              <a:rPr lang="en-GB" sz="2000" u="sng" smtClean="0"/>
              <a:t>This was the most advanced system in Europe at this time. </a:t>
            </a:r>
          </a:p>
          <a:p>
            <a:pPr eaLnBrk="1" hangingPunct="1">
              <a:lnSpc>
                <a:spcPct val="80000"/>
              </a:lnSpc>
            </a:pPr>
            <a:endParaRPr lang="en-GB" sz="2000" u="sng"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1"/>
          <p:cNvSpPr>
            <a:spLocks noGrp="1" noChangeArrowheads="1"/>
          </p:cNvSpPr>
          <p:nvPr>
            <p:ph type="title"/>
          </p:nvPr>
        </p:nvSpPr>
        <p:spPr>
          <a:solidFill>
            <a:srgbClr val="FFFF00"/>
          </a:solidFill>
          <a:ln>
            <a:solidFill>
              <a:schemeClr val="tx1"/>
            </a:solidFill>
          </a:ln>
        </p:spPr>
        <p:txBody>
          <a:bodyPr/>
          <a:lstStyle/>
          <a:p>
            <a:pPr eaLnBrk="1" hangingPunct="1"/>
            <a:r>
              <a:rPr lang="en-GB" smtClean="0"/>
              <a:t>But….</a:t>
            </a:r>
          </a:p>
        </p:txBody>
      </p:sp>
      <p:sp>
        <p:nvSpPr>
          <p:cNvPr id="8195" name="Rectangle 22"/>
          <p:cNvSpPr>
            <a:spLocks noGrp="1" noChangeArrowheads="1"/>
          </p:cNvSpPr>
          <p:nvPr>
            <p:ph type="body" idx="1"/>
          </p:nvPr>
        </p:nvSpPr>
        <p:spPr/>
        <p:txBody>
          <a:bodyPr/>
          <a:lstStyle/>
          <a:p>
            <a:pPr eaLnBrk="1" hangingPunct="1"/>
            <a:r>
              <a:rPr lang="en-GB" sz="2800" b="1" smtClean="0"/>
              <a:t>However, the powers of the Reichstag were limited:</a:t>
            </a:r>
            <a:endParaRPr lang="en-GB" sz="2800" smtClean="0"/>
          </a:p>
          <a:p>
            <a:pPr eaLnBrk="1" hangingPunct="1"/>
            <a:r>
              <a:rPr lang="en-GB" sz="2800" smtClean="0"/>
              <a:t>It could not initiate legislation. </a:t>
            </a:r>
          </a:p>
          <a:p>
            <a:pPr eaLnBrk="1" hangingPunct="1"/>
            <a:r>
              <a:rPr lang="en-GB" sz="2800" smtClean="0"/>
              <a:t>It had no say in the appointment or dismissal of the Chancellor or Imperial ministers. The Imperial Chancellor was appointed by the Emperor. He was in charge of foreign policy. </a:t>
            </a:r>
          </a:p>
          <a:p>
            <a:pPr eaLnBrk="1" hangingPunct="1"/>
            <a:r>
              <a:rPr lang="en-GB" sz="2800" smtClean="0"/>
              <a:t>The Kaiser (</a:t>
            </a:r>
            <a:r>
              <a:rPr lang="en-GB" sz="2800" b="1" smtClean="0"/>
              <a:t>in effect Bismarck</a:t>
            </a:r>
            <a:r>
              <a:rPr lang="en-GB" sz="2800" smtClean="0"/>
              <a:t>) could dissolve it any time with the agreement of the Bundesrat</a:t>
            </a:r>
          </a:p>
          <a:p>
            <a:pPr eaLnBrk="1" hangingPunct="1"/>
            <a:endParaRPr lang="en-GB"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6600"/>
          </a:solidFill>
          <a:ln>
            <a:solidFill>
              <a:schemeClr val="tx1"/>
            </a:solidFill>
          </a:ln>
        </p:spPr>
        <p:txBody>
          <a:bodyPr/>
          <a:lstStyle/>
          <a:p>
            <a:pPr eaLnBrk="1" hangingPunct="1"/>
            <a:r>
              <a:rPr lang="en-GB" smtClean="0"/>
              <a:t>Social changes</a:t>
            </a:r>
          </a:p>
        </p:txBody>
      </p:sp>
      <p:sp>
        <p:nvSpPr>
          <p:cNvPr id="10243" name="Rectangle 3"/>
          <p:cNvSpPr>
            <a:spLocks noGrp="1" noChangeArrowheads="1"/>
          </p:cNvSpPr>
          <p:nvPr>
            <p:ph type="body" idx="1"/>
          </p:nvPr>
        </p:nvSpPr>
        <p:spPr/>
        <p:txBody>
          <a:bodyPr/>
          <a:lstStyle/>
          <a:p>
            <a:pPr eaLnBrk="1" hangingPunct="1"/>
            <a:r>
              <a:rPr lang="en-GB" smtClean="0"/>
              <a:t>Bismarck vowed to change the influence of the church. </a:t>
            </a:r>
          </a:p>
          <a:p>
            <a:pPr eaLnBrk="1" hangingPunct="1"/>
            <a:r>
              <a:rPr lang="en-GB" smtClean="0"/>
              <a:t>He did this by introducing</a:t>
            </a:r>
          </a:p>
          <a:p>
            <a:pPr lvl="1" eaLnBrk="1" hangingPunct="1"/>
            <a:r>
              <a:rPr lang="en-GB" smtClean="0"/>
              <a:t> Kulturkampf=culture war</a:t>
            </a:r>
          </a:p>
          <a:p>
            <a:pPr eaLnBrk="1" hangingPunct="1"/>
            <a:r>
              <a:rPr lang="en-GB" smtClean="0"/>
              <a:t>Now find out what Kulurkampf was</a:t>
            </a:r>
          </a:p>
          <a:p>
            <a:pPr lvl="1" eaLnBrk="1" hangingPunct="1">
              <a:spcBef>
                <a:spcPct val="0"/>
              </a:spcBef>
            </a:pPr>
            <a:r>
              <a:rPr lang="en-GB" smtClean="0">
                <a:hlinkClick r:id="rId2"/>
              </a:rPr>
              <a:t>http://www.historyhome.co.uk/europe/bisdom.htm</a:t>
            </a:r>
            <a:endParaRPr lang="en-GB" smtClean="0"/>
          </a:p>
          <a:p>
            <a:pPr lvl="1" eaLnBrk="1" hangingPunct="1"/>
            <a:endParaRPr lang="en-GB" smtClean="0"/>
          </a:p>
          <a:p>
            <a:pPr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00FF00"/>
          </a:solidFill>
          <a:ln>
            <a:solidFill>
              <a:schemeClr val="tx1"/>
            </a:solidFill>
          </a:ln>
        </p:spPr>
        <p:txBody>
          <a:bodyPr/>
          <a:lstStyle/>
          <a:p>
            <a:pPr eaLnBrk="1" hangingPunct="1"/>
            <a:r>
              <a:rPr lang="en-GB" smtClean="0"/>
              <a:t>The Economy </a:t>
            </a:r>
          </a:p>
        </p:txBody>
      </p:sp>
      <p:graphicFrame>
        <p:nvGraphicFramePr>
          <p:cNvPr id="23632" name="Group 80"/>
          <p:cNvGraphicFramePr>
            <a:graphicFrameLocks noGrp="1"/>
          </p:cNvGraphicFramePr>
          <p:nvPr>
            <p:ph idx="1"/>
          </p:nvPr>
        </p:nvGraphicFramePr>
        <p:xfrm>
          <a:off x="457200" y="1600200"/>
          <a:ext cx="8229600" cy="4525964"/>
        </p:xfrm>
        <a:graphic>
          <a:graphicData uri="http://schemas.openxmlformats.org/drawingml/2006/table">
            <a:tbl>
              <a:tblPr/>
              <a:tblGrid>
                <a:gridCol w="3403600"/>
                <a:gridCol w="2303463"/>
                <a:gridCol w="2522537"/>
              </a:tblGrid>
              <a:tr h="1131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1875</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1900</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Railways (miles)</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27,970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46,500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30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Coal (tons)</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47,800,000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142,650,000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Iron (tons)</a:t>
                      </a:r>
                      <a:endParaRPr kumimoji="0" lang="en-GB"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1,759,000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7,550,000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2139</Words>
  <Application>Microsoft Office PowerPoint</Application>
  <PresentationFormat>On-screen Show (4:3)</PresentationFormat>
  <Paragraphs>130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German 1900-45 Revision</vt:lpstr>
      <vt:lpstr>The moustache</vt:lpstr>
      <vt:lpstr>Timeline (simple)</vt:lpstr>
      <vt:lpstr>German Empire</vt:lpstr>
      <vt:lpstr>Slide 5</vt:lpstr>
      <vt:lpstr>The People</vt:lpstr>
      <vt:lpstr>But….</vt:lpstr>
      <vt:lpstr>Social changes</vt:lpstr>
      <vt:lpstr>The Economy </vt:lpstr>
      <vt:lpstr>And more </vt:lpstr>
      <vt:lpstr>Population</vt:lpstr>
      <vt:lpstr>Society</vt:lpstr>
      <vt:lpstr>Solution 1</vt:lpstr>
      <vt:lpstr>Solution 2</vt:lpstr>
      <vt:lpstr>The Kulurkampf (culture war)</vt:lpstr>
      <vt:lpstr>Wilhelm II</vt:lpstr>
      <vt:lpstr>Slide 17</vt:lpstr>
      <vt:lpstr>Germany</vt:lpstr>
      <vt:lpstr>German Empire-confused?</vt:lpstr>
      <vt:lpstr>Germany &amp; Britain</vt:lpstr>
      <vt:lpstr>The Naval Challange</vt:lpstr>
      <vt:lpstr>Navy Laws</vt:lpstr>
      <vt:lpstr>1900 Navy Law</vt:lpstr>
      <vt:lpstr>Look at the map-how would you invade France?</vt:lpstr>
      <vt:lpstr>The crisis of 1905-1911</vt:lpstr>
      <vt:lpstr>The Balkan Crisis</vt:lpstr>
      <vt:lpstr>.   Sarajevo and the blank cheque. War by timetable July-August 1914. </vt:lpstr>
      <vt:lpstr>Weimar Republic </vt:lpstr>
      <vt:lpstr>Third Reich (1933–1945) </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1900-45 Revision</dc:title>
  <dc:creator>KBolt</dc:creator>
  <cp:lastModifiedBy>KBolt</cp:lastModifiedBy>
  <cp:revision>2</cp:revision>
  <dcterms:created xsi:type="dcterms:W3CDTF">2012-04-03T09:42:25Z</dcterms:created>
  <dcterms:modified xsi:type="dcterms:W3CDTF">2012-04-03T09:50:37Z</dcterms:modified>
</cp:coreProperties>
</file>