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ms-office.activeX"/>
  <Override PartName="/ppt/notesSlides/notesSlide3.xml" ContentType="application/vnd.openxmlformats-officedocument.presentationml.notesSlide+xml"/>
  <Override PartName="/ppt/activeX/activeX5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97" r:id="rId2"/>
    <p:sldId id="288" r:id="rId3"/>
    <p:sldId id="303" r:id="rId4"/>
    <p:sldId id="286" r:id="rId5"/>
    <p:sldId id="301" r:id="rId6"/>
    <p:sldId id="295" r:id="rId7"/>
    <p:sldId id="296" r:id="rId8"/>
    <p:sldId id="299" r:id="rId9"/>
    <p:sldId id="271" r:id="rId10"/>
    <p:sldId id="293" r:id="rId11"/>
    <p:sldId id="294" r:id="rId12"/>
    <p:sldId id="270" r:id="rId13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kern="1200">
        <a:solidFill>
          <a:srgbClr val="010066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kern="1200">
        <a:solidFill>
          <a:srgbClr val="010066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kern="1200">
        <a:solidFill>
          <a:srgbClr val="010066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kern="1200">
        <a:solidFill>
          <a:srgbClr val="010066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kern="1200">
        <a:solidFill>
          <a:srgbClr val="01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1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1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1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100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  <a:srgbClr val="5B0091"/>
    <a:srgbClr val="010066"/>
    <a:srgbClr val="FF3300"/>
    <a:srgbClr val="A3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515" autoAdjust="0"/>
    <p:restoredTop sz="88411" autoAdjust="0"/>
  </p:normalViewPr>
  <p:slideViewPr>
    <p:cSldViewPr snapToGrid="0">
      <p:cViewPr varScale="1">
        <p:scale>
          <a:sx n="85" d="100"/>
          <a:sy n="85" d="100"/>
        </p:scale>
        <p:origin x="-78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B7702596-2784-402A-8424-3840119E135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5509340-DEA1-447A-842A-BBD26CFD9D1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160167-510A-424A-8E4A-CDDF53F90256}" type="slidenum">
              <a:rPr lang="en-GB"/>
              <a:pPr/>
              <a:t>1</a:t>
            </a:fld>
            <a:endParaRPr lang="en-GB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C6A5A8-00C2-459E-8536-96D2B0C43A58}" type="slidenum">
              <a:rPr lang="en-GB"/>
              <a:pPr/>
              <a:t>2</a:t>
            </a:fld>
            <a:endParaRPr lang="en-GB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E06FF7-42CE-4B27-84FB-2775112A8886}" type="slidenum">
              <a:rPr lang="en-GB"/>
              <a:pPr/>
              <a:t>3</a:t>
            </a:fld>
            <a:endParaRPr lang="en-GB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Hitler, flanked by the massed ranks of the Sturmabteilung (SA), ascends the steps to the speaker's podium during the 1934 Nazi Party Rally at Nuremberg.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692350-BF08-4A45-8DAE-B7732BBFB84C}" type="slidenum">
              <a:rPr lang="en-GB"/>
              <a:pPr/>
              <a:t>6</a:t>
            </a:fld>
            <a:endParaRPr lang="en-GB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865B2-9018-4A28-A7C9-0948F093458C}" type="slidenum">
              <a:rPr lang="en-GB"/>
              <a:pPr/>
              <a:t>7</a:t>
            </a:fld>
            <a:endParaRPr lang="en-GB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71CEFD-9E98-459F-B40D-048E0D76A4EC}" type="slidenum">
              <a:rPr lang="en-GB"/>
              <a:pPr/>
              <a:t>8</a:t>
            </a:fld>
            <a:endParaRPr lang="en-GB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4BE4E-370F-47FC-B127-1B481C56A760}" type="slidenum">
              <a:rPr lang="en-GB"/>
              <a:pPr/>
              <a:t>9</a:t>
            </a:fld>
            <a:endParaRPr lang="en-GB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Teachers could, of course, design an A3 grid which students could fill in, with each row of the table representing a different theme, each column one of the four key options.</a:t>
            </a:r>
            <a:endParaRPr lang="en-GB"/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B54335-8251-464F-B808-9130AA1C3C72}" type="slidenum">
              <a:rPr lang="en-GB"/>
              <a:pPr/>
              <a:t>10</a:t>
            </a:fld>
            <a:endParaRPr lang="en-GB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19202-DF94-4D50-822E-F621B9524029}" type="slidenum">
              <a:rPr lang="en-GB"/>
              <a:pPr/>
              <a:t>11</a:t>
            </a:fld>
            <a:endParaRPr lang="en-GB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85725"/>
            <a:ext cx="2154237" cy="6040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" y="85725"/>
            <a:ext cx="6310313" cy="60404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" y="85725"/>
            <a:ext cx="7813675" cy="546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KS4_GEOGRAPHY_p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</p:spPr>
      </p:pic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6445250" y="66690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GB" sz="1000">
                <a:solidFill>
                  <a:srgbClr val="5B0091"/>
                </a:solidFill>
                <a:cs typeface="Arial" charset="0"/>
              </a:rPr>
              <a:t>© Boardworks Ltd 2006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887413" y="6654800"/>
            <a:ext cx="11160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fld id="{4CB6282F-4E4F-46F8-AA4F-DBC69B6992F4}" type="slidenum">
              <a:rPr lang="en-GB" sz="1000">
                <a:solidFill>
                  <a:srgbClr val="5B0091"/>
                </a:solidFill>
                <a:cs typeface="Arial" charset="0"/>
              </a:rPr>
              <a:pPr eaLnBrk="1" hangingPunct="1"/>
              <a:t>‹#›</a:t>
            </a:fld>
            <a:r>
              <a:rPr lang="en-GB" sz="1000">
                <a:solidFill>
                  <a:srgbClr val="5B0091"/>
                </a:solidFill>
                <a:cs typeface="Arial" charset="0"/>
              </a:rPr>
              <a:t> of 18</a:t>
            </a:r>
          </a:p>
        </p:txBody>
      </p:sp>
      <p:pic>
        <p:nvPicPr>
          <p:cNvPr id="83973" name="Picture 5" descr="back_btn_colour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7950" y="6097588"/>
            <a:ext cx="638175" cy="571500"/>
          </a:xfrm>
          <a:prstGeom prst="rect">
            <a:avLst/>
          </a:prstGeom>
          <a:noFill/>
        </p:spPr>
      </p:pic>
      <p:sp>
        <p:nvSpPr>
          <p:cNvPr id="839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9850" y="85725"/>
            <a:ext cx="78136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83975" name="Picture 7" descr="next_btn_grey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5B009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5B009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5B009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5B009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5B009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5B009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5B009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5B009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5B009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9" name="Picture 13" descr="NGhistTitleSlid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800" b="1">
              <a:solidFill>
                <a:srgbClr val="000066"/>
              </a:solidFill>
              <a:cs typeface="Arial" charset="0"/>
            </a:endParaRPr>
          </a:p>
        </p:txBody>
      </p:sp>
      <p:pic>
        <p:nvPicPr>
          <p:cNvPr id="65550" name="Picture 14" descr="flash_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875" y="6021388"/>
            <a:ext cx="409575" cy="455612"/>
          </a:xfrm>
          <a:prstGeom prst="rect">
            <a:avLst/>
          </a:prstGeom>
          <a:noFill/>
        </p:spPr>
      </p:pic>
      <p:pic>
        <p:nvPicPr>
          <p:cNvPr id="65551" name="Picture 15" descr="teachers_notes_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589588"/>
            <a:ext cx="471488" cy="403225"/>
          </a:xfrm>
          <a:prstGeom prst="rect">
            <a:avLst/>
          </a:prstGeom>
          <a:noFill/>
        </p:spPr>
      </p:pic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1763713" y="5734050"/>
            <a:ext cx="73072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sz="1200" b="1">
                <a:solidFill>
                  <a:srgbClr val="000066"/>
                </a:solidFill>
                <a:cs typeface="Arial" charset="0"/>
              </a:rPr>
              <a:t>These icons indicate that teacher’s notes or useful web addresses are available in the Notes Page.</a:t>
            </a:r>
            <a:endParaRPr lang="en-US" sz="1200" b="1">
              <a:solidFill>
                <a:srgbClr val="000066"/>
              </a:solidFill>
              <a:cs typeface="Arial" charset="0"/>
            </a:endParaRPr>
          </a:p>
        </p:txBody>
      </p:sp>
      <p:pic>
        <p:nvPicPr>
          <p:cNvPr id="65553" name="Picture 17" descr="web_link_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35075" y="5589588"/>
            <a:ext cx="528638" cy="428625"/>
          </a:xfrm>
          <a:prstGeom prst="rect">
            <a:avLst/>
          </a:prstGeom>
          <a:noFill/>
        </p:spPr>
      </p:pic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1331913" y="6092825"/>
            <a:ext cx="75422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sz="1200" b="1">
                <a:solidFill>
                  <a:srgbClr val="000066"/>
                </a:solidFill>
                <a:cs typeface="Arial" charset="0"/>
              </a:rPr>
              <a:t>This icon indicates that the slide contains activities created in Flash. These activities are not editable.</a:t>
            </a:r>
            <a:endParaRPr lang="en-US" sz="1200" b="1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3924300" y="6394450"/>
            <a:ext cx="5133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sz="1200" b="1">
                <a:solidFill>
                  <a:srgbClr val="000066"/>
                </a:solidFill>
                <a:cs typeface="Arial" charset="0"/>
              </a:rPr>
              <a:t>For more detailed instructions, see the </a:t>
            </a:r>
            <a:r>
              <a:rPr lang="en-GB" sz="1200" b="1" i="1">
                <a:solidFill>
                  <a:srgbClr val="000066"/>
                </a:solidFill>
                <a:cs typeface="Arial" charset="0"/>
              </a:rPr>
              <a:t>Getting Started</a:t>
            </a:r>
            <a:r>
              <a:rPr lang="en-GB" sz="1200" b="1">
                <a:solidFill>
                  <a:srgbClr val="000066"/>
                </a:solidFill>
                <a:cs typeface="Arial" charset="0"/>
              </a:rPr>
              <a:t> presentation.</a:t>
            </a:r>
            <a:endParaRPr lang="en-US" sz="1200" b="1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6445250" y="66690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GB" sz="1000">
                <a:solidFill>
                  <a:srgbClr val="5B0091"/>
                </a:solidFill>
                <a:cs typeface="Arial" charset="0"/>
              </a:rPr>
              <a:t>© Boardworks Ltd 2006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887413" y="6654800"/>
            <a:ext cx="11160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fld id="{DEA9850A-FA8E-497D-BFF8-F5A6EE56EC97}" type="slidenum">
              <a:rPr lang="en-GB" sz="1000">
                <a:solidFill>
                  <a:srgbClr val="5B0091"/>
                </a:solidFill>
                <a:cs typeface="Arial" charset="0"/>
              </a:rPr>
              <a:pPr eaLnBrk="1" hangingPunct="1"/>
              <a:t>1</a:t>
            </a:fld>
            <a:r>
              <a:rPr lang="en-GB" sz="1000">
                <a:solidFill>
                  <a:srgbClr val="5B0091"/>
                </a:solidFill>
                <a:cs typeface="Arial" charset="0"/>
              </a:rPr>
              <a:t> of 18</a:t>
            </a:r>
          </a:p>
        </p:txBody>
      </p:sp>
      <p:sp>
        <p:nvSpPr>
          <p:cNvPr id="65558" name="AutoShape 22"/>
          <p:cNvSpPr>
            <a:spLocks noChangeArrowheads="1"/>
          </p:cNvSpPr>
          <p:nvPr/>
        </p:nvSpPr>
        <p:spPr bwMode="auto">
          <a:xfrm>
            <a:off x="1358900" y="1666875"/>
            <a:ext cx="1871663" cy="1509713"/>
          </a:xfrm>
          <a:prstGeom prst="roundRect">
            <a:avLst>
              <a:gd name="adj" fmla="val 16667"/>
            </a:avLst>
          </a:prstGeom>
          <a:noFill/>
          <a:ln w="539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pic>
        <p:nvPicPr>
          <p:cNvPr id="65564" name="Picture 28" descr="fil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98600" y="1784350"/>
            <a:ext cx="1643063" cy="1227138"/>
          </a:xfrm>
          <a:prstGeom prst="rect">
            <a:avLst/>
          </a:prstGeom>
          <a:noFill/>
        </p:spPr>
      </p:pic>
      <p:sp>
        <p:nvSpPr>
          <p:cNvPr id="65559" name="AutoShape 23"/>
          <p:cNvSpPr>
            <a:spLocks noChangeArrowheads="1"/>
          </p:cNvSpPr>
          <p:nvPr/>
        </p:nvSpPr>
        <p:spPr bwMode="auto">
          <a:xfrm>
            <a:off x="2630488" y="2855913"/>
            <a:ext cx="5880100" cy="128746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53975" algn="ctr">
            <a:solidFill>
              <a:srgbClr val="8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GB"/>
          </a:p>
        </p:txBody>
      </p:sp>
      <p:sp>
        <p:nvSpPr>
          <p:cNvPr id="65560" name="Rectangle 2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582863" y="2924175"/>
            <a:ext cx="5962650" cy="11525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>
                <a:solidFill>
                  <a:srgbClr val="010066"/>
                </a:solidFill>
              </a:rPr>
              <a:t>How Successful was Nazi </a:t>
            </a:r>
            <a:br>
              <a:rPr lang="en-GB">
                <a:solidFill>
                  <a:srgbClr val="010066"/>
                </a:solidFill>
              </a:rPr>
            </a:br>
            <a:r>
              <a:rPr lang="en-GB">
                <a:solidFill>
                  <a:srgbClr val="010066"/>
                </a:solidFill>
              </a:rPr>
              <a:t>Propaganda?</a:t>
            </a:r>
          </a:p>
        </p:txBody>
      </p:sp>
      <p:sp>
        <p:nvSpPr>
          <p:cNvPr id="65563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3284538" y="1812925"/>
            <a:ext cx="5113337" cy="1079500"/>
          </a:xfrm>
          <a:noFill/>
          <a:ln/>
        </p:spPr>
        <p:txBody>
          <a:bodyPr/>
          <a:lstStyle/>
          <a:p>
            <a:r>
              <a:rPr lang="en-GB" sz="4000">
                <a:solidFill>
                  <a:srgbClr val="010066"/>
                </a:solidFill>
              </a:rPr>
              <a:t>Nazi Germany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35" name="Picture 11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pic>
        <p:nvPicPr>
          <p:cNvPr id="52236" name="Picture 12" descr="flas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0275" y="0"/>
            <a:ext cx="590550" cy="647700"/>
          </a:xfrm>
          <a:prstGeom prst="rect">
            <a:avLst/>
          </a:prstGeom>
          <a:noFill/>
        </p:spPr>
      </p:pic>
      <p:sp>
        <p:nvSpPr>
          <p:cNvPr id="5223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Radio</a:t>
            </a:r>
          </a:p>
        </p:txBody>
      </p:sp>
    </p:spTree>
    <p:controls>
      <p:control spid="52234" name="ShockwaveFlash1" r:id="rId2" imgW="8254959" imgH="5206769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8" name="Picture 10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pic>
        <p:nvPicPr>
          <p:cNvPr id="53259" name="Picture 11" descr="flas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0275" y="0"/>
            <a:ext cx="590550" cy="647700"/>
          </a:xfrm>
          <a:prstGeom prst="rect">
            <a:avLst/>
          </a:prstGeom>
          <a:noFill/>
        </p:spPr>
      </p:pic>
      <p:sp>
        <p:nvSpPr>
          <p:cNvPr id="5326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Film</a:t>
            </a:r>
          </a:p>
        </p:txBody>
      </p:sp>
    </p:spTree>
    <p:controls>
      <p:control spid="53257" name="ShockwaveFlash1" r:id="rId2" imgW="8254959" imgH="5206769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9750" y="898525"/>
            <a:ext cx="40322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5B0091"/>
                </a:solidFill>
              </a:rPr>
              <a:t>Evidence of success:</a:t>
            </a:r>
            <a:endParaRPr lang="en-GB" b="1">
              <a:solidFill>
                <a:srgbClr val="5B0091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39750" y="1412875"/>
            <a:ext cx="8208963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In the short term, propaganda played an important role in getting Hitler into power and then advertising his main ideas. </a:t>
            </a:r>
            <a:r>
              <a:rPr lang="en-GB"/>
              <a:t>The general lack of resistance to the Nazi regime is an important indication that propaganda was effective.</a:t>
            </a:r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39750" y="3743325"/>
            <a:ext cx="8351838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For young people, propaganda had a lasting effect. </a:t>
            </a:r>
            <a:r>
              <a:rPr lang="en-GB"/>
              <a:t>Despite the loss of World War II, a poll conducted by the USA in October 1945 showed that 42% of German youths believed that reconstruction would best be carried out by a ‘strong new F</a:t>
            </a:r>
            <a:r>
              <a:rPr lang="en-US"/>
              <a:t>ü</a:t>
            </a:r>
            <a:r>
              <a:rPr lang="en-GB"/>
              <a:t>hrer’. </a:t>
            </a:r>
          </a:p>
        </p:txBody>
      </p:sp>
      <p:pic>
        <p:nvPicPr>
          <p:cNvPr id="19468" name="Picture 12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sp>
        <p:nvSpPr>
          <p:cNvPr id="1946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7" name="Picture 11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pic>
        <p:nvPicPr>
          <p:cNvPr id="39948" name="Picture 12" descr="flas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0275" y="0"/>
            <a:ext cx="590550" cy="647700"/>
          </a:xfrm>
          <a:prstGeom prst="rect">
            <a:avLst/>
          </a:prstGeom>
          <a:noFill/>
        </p:spPr>
      </p:pic>
      <p:sp>
        <p:nvSpPr>
          <p:cNvPr id="3994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Introduction</a:t>
            </a:r>
          </a:p>
        </p:txBody>
      </p:sp>
    </p:spTree>
    <p:controls>
      <p:control spid="39946" name="ShockwaveFlash1" r:id="rId2" imgW="8254959" imgH="5206769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8" name="Picture 6" descr="MH_011040(nazi rally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836613"/>
            <a:ext cx="5400675" cy="3749675"/>
          </a:xfrm>
          <a:prstGeom prst="rect">
            <a:avLst/>
          </a:prstGeom>
          <a:noFill/>
        </p:spPr>
      </p:pic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7235825" y="836613"/>
            <a:ext cx="1295400" cy="1004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sz="1200" i="1"/>
              <a:t>Photograph courtesy of the Imperial War Museum, London.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1116013" y="4652963"/>
            <a:ext cx="6789737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/>
              <a:t>This picture shows Hitler ascending to the speaker’s podium at the 1934 Nuremburg rally.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1331913" y="5589588"/>
            <a:ext cx="6480175" cy="831850"/>
          </a:xfrm>
          <a:prstGeom prst="rect">
            <a:avLst/>
          </a:prstGeom>
          <a:noFill/>
          <a:ln w="9525" algn="ctr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/>
              <a:t>What kind of effect do you think this spectacle had on ordinary Germans who attended?</a:t>
            </a:r>
          </a:p>
        </p:txBody>
      </p:sp>
      <p:pic>
        <p:nvPicPr>
          <p:cNvPr id="79882" name="Picture 10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sp>
        <p:nvSpPr>
          <p:cNvPr id="79883" name="Rectangle 1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Propaganda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9" grpId="0"/>
      <p:bldP spid="79880" grpId="0"/>
      <p:bldP spid="798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39750" y="898525"/>
            <a:ext cx="81359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Propaganda is best thought of as being ‘</a:t>
            </a:r>
            <a:r>
              <a:rPr lang="en-GB" b="1">
                <a:solidFill>
                  <a:srgbClr val="FF6600"/>
                </a:solidFill>
              </a:rPr>
              <a:t>political advertising</a:t>
            </a:r>
            <a:r>
              <a:rPr lang="en-GB"/>
              <a:t>’. It is designed to get people to think and believe what you want them to. 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39750" y="2740025"/>
            <a:ext cx="7632700" cy="1625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1938" indent="-261938" eaLnBrk="1" hangingPunct="1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GB">
                <a:solidFill>
                  <a:srgbClr val="000066"/>
                </a:solidFill>
              </a:rPr>
              <a:t>persuading Germans to believe in Nazi ideas and love their Führer</a:t>
            </a:r>
          </a:p>
          <a:p>
            <a:pPr marL="261938" indent="-261938" eaLnBrk="1" hangingPunct="1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GB">
                <a:solidFill>
                  <a:srgbClr val="000066"/>
                </a:solidFill>
              </a:rPr>
              <a:t>convincing those hostile to the regime that the Nazis were so powerful that opposition would be futile.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39750" y="4365625"/>
            <a:ext cx="7993063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Propaganda has been widely used by governments to distort facts, maintain popularity and boost morale.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973138" y="5549900"/>
            <a:ext cx="7199312" cy="831850"/>
          </a:xfrm>
          <a:prstGeom prst="rect">
            <a:avLst/>
          </a:prstGeom>
          <a:noFill/>
          <a:ln w="9525" algn="ctr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/>
              <a:t>Are there any circumstances in which a government could legitimately use propaganda?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539750" y="2295525"/>
            <a:ext cx="39290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>
                <a:solidFill>
                  <a:srgbClr val="000066"/>
                </a:solidFill>
              </a:rPr>
              <a:t>For the Nazis, this involved:</a:t>
            </a:r>
            <a:endParaRPr lang="en-GB"/>
          </a:p>
        </p:txBody>
      </p:sp>
      <p:pic>
        <p:nvPicPr>
          <p:cNvPr id="36877" name="Picture 13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sp>
        <p:nvSpPr>
          <p:cNvPr id="3687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propaganda?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  <p:bldP spid="368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571500" y="908050"/>
            <a:ext cx="8177213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Alongside their propaganda machine, the Nazis practised strict </a:t>
            </a:r>
            <a:r>
              <a:rPr lang="en-GB" b="1">
                <a:solidFill>
                  <a:srgbClr val="FF6600"/>
                </a:solidFill>
              </a:rPr>
              <a:t>censorship</a:t>
            </a:r>
            <a:r>
              <a:rPr lang="en-GB"/>
              <a:t>. People who disagreed with Nazi ideas were silenced.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571500" y="2308225"/>
            <a:ext cx="8177213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In order to get any work published or performed in Nazi Germany, you had to be a member of the </a:t>
            </a:r>
            <a:r>
              <a:rPr lang="en-GB" b="1">
                <a:solidFill>
                  <a:srgbClr val="FF6600"/>
                </a:solidFill>
              </a:rPr>
              <a:t>Reich Chamber of Culture</a:t>
            </a:r>
            <a:r>
              <a:rPr lang="en-GB"/>
              <a:t>. Writers, film makers and artists were denied membership if their views were un-Nazi.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571500" y="4149725"/>
            <a:ext cx="76327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Books which did not fit in with Nazi doctrine were publicly burnt.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571500" y="5157788"/>
            <a:ext cx="8177213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Essentially, the Nazis controlled everything that the German people read, heard and saw.</a:t>
            </a:r>
          </a:p>
        </p:txBody>
      </p:sp>
      <p:pic>
        <p:nvPicPr>
          <p:cNvPr id="75786" name="Picture 10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sp>
        <p:nvSpPr>
          <p:cNvPr id="75787" name="Rectangle 1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Censorship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/>
      <p:bldP spid="75784" grpId="0"/>
      <p:bldP spid="757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727200" y="2738438"/>
            <a:ext cx="568801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b="1">
                <a:solidFill>
                  <a:srgbClr val="FF6600"/>
                </a:solidFill>
              </a:rPr>
              <a:t> </a:t>
            </a:r>
            <a:br>
              <a:rPr lang="en-US" sz="3200" b="1">
                <a:solidFill>
                  <a:srgbClr val="FF6600"/>
                </a:solidFill>
              </a:rPr>
            </a:br>
            <a:r>
              <a:rPr lang="en-GB" sz="3200" b="1">
                <a:solidFill>
                  <a:srgbClr val="FF6600"/>
                </a:solidFill>
              </a:rPr>
              <a:t>Painting, Architecture and Literature</a:t>
            </a:r>
          </a:p>
        </p:txBody>
      </p:sp>
      <p:pic>
        <p:nvPicPr>
          <p:cNvPr id="61448" name="Picture 8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sp>
        <p:nvSpPr>
          <p:cNvPr id="61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46313"/>
            <a:ext cx="7772400" cy="1470025"/>
          </a:xfrm>
        </p:spPr>
        <p:txBody>
          <a:bodyPr/>
          <a:lstStyle/>
          <a:p>
            <a:pPr algn="ctr"/>
            <a:r>
              <a:rPr lang="en-GB" sz="3600">
                <a:solidFill>
                  <a:srgbClr val="FF6600"/>
                </a:solidFill>
              </a:rPr>
              <a:t>The 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8" name="Picture 10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pic>
        <p:nvPicPr>
          <p:cNvPr id="63499" name="Picture 11" descr="flas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0275" y="0"/>
            <a:ext cx="590550" cy="647700"/>
          </a:xfrm>
          <a:prstGeom prst="rect">
            <a:avLst/>
          </a:prstGeom>
          <a:noFill/>
        </p:spPr>
      </p:pic>
      <p:sp>
        <p:nvSpPr>
          <p:cNvPr id="6350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Hitler and the arts</a:t>
            </a:r>
          </a:p>
        </p:txBody>
      </p:sp>
    </p:spTree>
    <p:controls>
      <p:control spid="63496" name="ShockwaveFlash1" r:id="rId2" imgW="8254959" imgH="5206769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727200" y="2722563"/>
            <a:ext cx="56880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b="1">
                <a:solidFill>
                  <a:srgbClr val="FF6600"/>
                </a:solidFill>
              </a:rPr>
              <a:t> </a:t>
            </a:r>
            <a:br>
              <a:rPr lang="en-US" sz="3200" b="1">
                <a:solidFill>
                  <a:srgbClr val="FF6600"/>
                </a:solidFill>
              </a:rPr>
            </a:br>
            <a:r>
              <a:rPr lang="en-GB" sz="3200" b="1">
                <a:solidFill>
                  <a:srgbClr val="FF6600"/>
                </a:solidFill>
              </a:rPr>
              <a:t>Newspapers, Radio, Film</a:t>
            </a:r>
          </a:p>
        </p:txBody>
      </p:sp>
      <p:pic>
        <p:nvPicPr>
          <p:cNvPr id="69636" name="Picture 4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sp>
        <p:nvSpPr>
          <p:cNvPr id="696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4213" y="2246313"/>
            <a:ext cx="7772400" cy="1470025"/>
          </a:xfrm>
        </p:spPr>
        <p:txBody>
          <a:bodyPr/>
          <a:lstStyle/>
          <a:p>
            <a:pPr algn="ctr"/>
            <a:r>
              <a:rPr lang="en-GB" sz="3600">
                <a:solidFill>
                  <a:srgbClr val="FF6600"/>
                </a:solidFill>
              </a:rPr>
              <a:t>Broadcasting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8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pic>
        <p:nvPicPr>
          <p:cNvPr id="21513" name="Picture 9" descr="flas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0275" y="0"/>
            <a:ext cx="590550" cy="647700"/>
          </a:xfrm>
          <a:prstGeom prst="rect">
            <a:avLst/>
          </a:prstGeom>
          <a:noFill/>
        </p:spPr>
      </p:pic>
      <p:sp>
        <p:nvSpPr>
          <p:cNvPr id="2151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Newspapers</a:t>
            </a:r>
          </a:p>
        </p:txBody>
      </p:sp>
    </p:spTree>
    <p:controls>
      <p:control spid="21511" name="ShockwaveFlash1" r:id="rId2" imgW="8254959" imgH="5206769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ardworks">
  <a:themeElements>
    <a:clrScheme name="Boardwork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oardwork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ardwor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</TotalTime>
  <Words>472</Words>
  <Application>Microsoft Office PowerPoint</Application>
  <PresentationFormat>On-screen Show (4:3)</PresentationFormat>
  <Paragraphs>47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Arial</vt:lpstr>
      <vt:lpstr>Boardworks</vt:lpstr>
      <vt:lpstr>Nazi Germany</vt:lpstr>
      <vt:lpstr>Introduction</vt:lpstr>
      <vt:lpstr>Propaganda</vt:lpstr>
      <vt:lpstr>What is propaganda?</vt:lpstr>
      <vt:lpstr>Censorship</vt:lpstr>
      <vt:lpstr>The Arts</vt:lpstr>
      <vt:lpstr>Hitler and the arts</vt:lpstr>
      <vt:lpstr>Broadcasting</vt:lpstr>
      <vt:lpstr>Newspapers</vt:lpstr>
      <vt:lpstr>Radio</vt:lpstr>
      <vt:lpstr>Film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Nazi Germany - Nazi Propaganda</dc:title>
  <dc:creator>Boardworks Ltd</dc:creator>
  <cp:lastModifiedBy>KBolt</cp:lastModifiedBy>
  <cp:revision>123</cp:revision>
  <dcterms:created xsi:type="dcterms:W3CDTF">2001-09-14T17:12:25Z</dcterms:created>
  <dcterms:modified xsi:type="dcterms:W3CDTF">2012-02-06T17:00:33Z</dcterms:modified>
</cp:coreProperties>
</file>