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18362946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 name="Shape 2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p:nvPr/>
        </p:nvSpPr>
        <p:spPr>
          <a:xfrm>
            <a:off x="-3154" y="-13032"/>
            <a:ext cx="9150308" cy="6884064"/>
          </a:xfrm>
          <a:prstGeom prst="rect">
            <a:avLst/>
          </a:prstGeom>
          <a:blipFill>
            <a:blip r:embed="rId3"/>
            <a:stretch>
              <a:fillRect/>
            </a:stretch>
          </a:blipFill>
          <a:ln>
            <a:noFill/>
          </a:ln>
        </p:spPr>
      </p:sp>
      <p:sp>
        <p:nvSpPr>
          <p:cNvPr id="24" name="Shape 24"/>
          <p:cNvSpPr/>
          <p:nvPr/>
        </p:nvSpPr>
        <p:spPr>
          <a:xfrm>
            <a:off x="0" y="0"/>
            <a:ext cx="9150086" cy="6876978"/>
          </a:xfrm>
          <a:prstGeom prst="rect">
            <a:avLst/>
          </a:prstGeom>
          <a:blipFill>
            <a:blip r:embed="rId4"/>
            <a:stretch>
              <a:fillRect/>
            </a:stretch>
          </a:blipFill>
        </p:spPr>
      </p:sp>
      <p:sp>
        <p:nvSpPr>
          <p:cNvPr id="25" name="Shape 25"/>
          <p:cNvSpPr txBox="1">
            <a:spLocks noGrp="1"/>
          </p:cNvSpPr>
          <p:nvPr>
            <p:ph type="ctrTitle"/>
          </p:nvPr>
        </p:nvSpPr>
        <p:spPr>
          <a:xfrm>
            <a:off x="685800" y="1109022"/>
            <a:ext cx="7772400" cy="2650200"/>
          </a:xfrm>
          <a:prstGeom prst="rect">
            <a:avLst/>
          </a:prstGeom>
        </p:spPr>
        <p:txBody>
          <a:bodyPr lIns="91425" tIns="91425" rIns="91425" bIns="91425" anchor="b" anchorCtr="0">
            <a:spAutoFit/>
          </a:bodyPr>
          <a:lstStyle/>
          <a:p>
            <a:pPr lvl="0" rtl="0">
              <a:buNone/>
            </a:pPr>
            <a:r>
              <a:rPr lang="x-none" sz="4000">
                <a:solidFill>
                  <a:srgbClr val="FFFFFF"/>
                </a:solidFill>
                <a:latin typeface="Syncopate"/>
                <a:ea typeface="Syncopate"/>
                <a:cs typeface="Syncopate"/>
                <a:sym typeface="Syncopate"/>
              </a:rPr>
              <a:t>NATO &amp; Warsaw Pact, Arms Race &amp; Military Development </a:t>
            </a:r>
          </a:p>
        </p:txBody>
      </p:sp>
      <p:sp>
        <p:nvSpPr>
          <p:cNvPr id="26" name="Shape 26"/>
          <p:cNvSpPr txBox="1">
            <a:spLocks noGrp="1"/>
          </p:cNvSpPr>
          <p:nvPr>
            <p:ph type="subTitle" idx="1"/>
          </p:nvPr>
        </p:nvSpPr>
        <p:spPr>
          <a:xfrm>
            <a:off x="0" y="5844162"/>
            <a:ext cx="9126299" cy="914699"/>
          </a:xfrm>
          <a:prstGeom prst="rect">
            <a:avLst/>
          </a:prstGeom>
          <a:noFill/>
          <a:ln w="9525" cap="flat">
            <a:solidFill>
              <a:srgbClr val="EFEFEF"/>
            </a:solidFill>
            <a:prstDash val="solid"/>
            <a:round/>
            <a:headEnd type="none" w="med" len="med"/>
            <a:tailEnd type="none" w="med" len="med"/>
          </a:ln>
        </p:spPr>
        <p:txBody>
          <a:bodyPr lIns="91425" tIns="91425" rIns="91425" bIns="91425" anchor="t" anchorCtr="0">
            <a:spAutoFit/>
          </a:bodyPr>
          <a:lstStyle/>
          <a:p>
            <a:pPr lvl="0" rtl="0">
              <a:buNone/>
            </a:pPr>
            <a:r>
              <a:rPr lang="x-none" sz="2400" b="1">
                <a:solidFill>
                  <a:schemeClr val="lt2"/>
                </a:solidFill>
                <a:latin typeface="Times New Roman"/>
                <a:ea typeface="Times New Roman"/>
                <a:cs typeface="Times New Roman"/>
                <a:sym typeface="Times New Roman"/>
              </a:rPr>
              <a:t>By:</a:t>
            </a:r>
          </a:p>
          <a:p>
            <a:pPr lvl="0" rtl="0">
              <a:buNone/>
            </a:pPr>
            <a:r>
              <a:rPr lang="x-none" sz="2400" b="1">
                <a:solidFill>
                  <a:schemeClr val="lt2"/>
                </a:solidFill>
                <a:latin typeface="Times New Roman"/>
                <a:ea typeface="Times New Roman"/>
                <a:cs typeface="Times New Roman"/>
                <a:sym typeface="Times New Roman"/>
              </a:rPr>
              <a:t>Vikram Jain, Dawood Pervez, Sultan Iqbal and Maninderjit Bal</a:t>
            </a:r>
          </a:p>
          <a:p>
            <a:endParaRPr lang="x-none" sz="2400" b="1">
              <a:solidFill>
                <a:schemeClr val="lt2"/>
              </a:solidFill>
              <a:latin typeface="Times New Roman"/>
              <a:ea typeface="Times New Roman"/>
              <a:cs typeface="Times New Roman"/>
              <a:sym typeface="Times New Roman"/>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89369"/>
            <a:ext cx="8229600" cy="716100"/>
          </a:xfrm>
          <a:prstGeom prst="rect">
            <a:avLst/>
          </a:prstGeom>
        </p:spPr>
        <p:txBody>
          <a:bodyPr lIns="91425" tIns="91425" rIns="91425" bIns="91425" anchor="b" anchorCtr="0">
            <a:spAutoFit/>
          </a:bodyPr>
          <a:lstStyle/>
          <a:p>
            <a:pPr>
              <a:buNone/>
            </a:pPr>
            <a:r>
              <a:rPr lang="x-none"/>
              <a:t>The Nuclear Arms Race (ICBM)</a:t>
            </a:r>
          </a:p>
        </p:txBody>
      </p:sp>
      <p:sp>
        <p:nvSpPr>
          <p:cNvPr id="81" name="Shape 81"/>
          <p:cNvSpPr txBox="1">
            <a:spLocks noGrp="1"/>
          </p:cNvSpPr>
          <p:nvPr>
            <p:ph type="body" idx="1"/>
          </p:nvPr>
        </p:nvSpPr>
        <p:spPr>
          <a:xfrm>
            <a:off x="471906" y="1114550"/>
            <a:ext cx="8214900" cy="5453400"/>
          </a:xfrm>
          <a:prstGeom prst="rect">
            <a:avLst/>
          </a:prstGeom>
        </p:spPr>
        <p:txBody>
          <a:bodyPr lIns="91425" tIns="91425" rIns="91425" bIns="91425" anchor="t" anchorCtr="0">
            <a:spAutoFit/>
          </a:bodyPr>
          <a:lstStyle/>
          <a:p>
            <a:pPr lvl="0" rtl="0">
              <a:buNone/>
            </a:pPr>
            <a:r>
              <a:rPr lang="x-none" sz="2400"/>
              <a:t>The arms race continued through the 1950's and 1960's. In 1957, the USSR test-fired the first ever Intercontinental Ballistic Missile (ICBM), and also launched Sputnik 1, the world's first artificial satellite.</a:t>
            </a:r>
          </a:p>
          <a:p>
            <a:pPr lvl="0" rtl="0">
              <a:buNone/>
            </a:pPr>
            <a:r>
              <a:rPr lang="x-none" sz="2400"/>
              <a:t>This new technology frightened the west, as it was clearly possible to launch a nuclear attack on the USA from the USSR. But the USA soon made advances. In 1957 it launched the Atlas ICBM, and in 1960 the Polaris submarine-launched ICBM.</a:t>
            </a:r>
          </a:p>
          <a:p>
            <a:pPr lvl="0" rtl="0">
              <a:buNone/>
            </a:pPr>
            <a:r>
              <a:rPr lang="x-none" sz="2400"/>
              <a:t>The number of American ICBMs increase from 200 in 1961 to 1000 in 1967. However, the USSR once again started to catch up to the USA when some resources were diverted to the Vietnam War. Both now had the potential to do horrendous damage, and destroy each other many times over.</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p:nvPr/>
        </p:nvSpPr>
        <p:spPr>
          <a:xfrm>
            <a:off x="2168214" y="0"/>
            <a:ext cx="7002290" cy="6861748"/>
          </a:xfrm>
          <a:prstGeom prst="rect">
            <a:avLst/>
          </a:prstGeom>
          <a:blipFill>
            <a:blip r:embed="rId3"/>
            <a:stretch>
              <a:fillRect/>
            </a:stretch>
          </a:blipFill>
        </p:spPr>
      </p:sp>
      <p:sp>
        <p:nvSpPr>
          <p:cNvPr id="87" name="Shape 87"/>
          <p:cNvSpPr txBox="1"/>
          <p:nvPr/>
        </p:nvSpPr>
        <p:spPr>
          <a:xfrm>
            <a:off x="0" y="168515"/>
            <a:ext cx="2360400" cy="6425700"/>
          </a:xfrm>
          <a:prstGeom prst="rect">
            <a:avLst/>
          </a:prstGeom>
          <a:noFill/>
        </p:spPr>
        <p:txBody>
          <a:bodyPr lIns="91425" tIns="91425" rIns="91425" bIns="91425" anchor="t" anchorCtr="0">
            <a:spAutoFit/>
          </a:bodyPr>
          <a:lstStyle/>
          <a:p>
            <a:pPr lvl="0" rtl="0">
              <a:buClr>
                <a:srgbClr val="000000"/>
              </a:buClr>
              <a:buSzPct val="36666"/>
              <a:buFont typeface="Arial"/>
              <a:buNone/>
            </a:pPr>
            <a:r>
              <a:rPr lang="x-none" sz="3000" b="1">
                <a:solidFill>
                  <a:schemeClr val="dk1"/>
                </a:solidFill>
              </a:rPr>
              <a:t>Activity</a:t>
            </a:r>
          </a:p>
          <a:p>
            <a:endParaRPr lang="x-none" sz="3000" b="1">
              <a:solidFill>
                <a:schemeClr val="dk1"/>
              </a:solidFill>
            </a:endParaRPr>
          </a:p>
          <a:p>
            <a:endParaRPr lang="x-none" sz="3000" b="1">
              <a:solidFill>
                <a:schemeClr val="dk1"/>
              </a:solidFill>
            </a:endParaRPr>
          </a:p>
          <a:p>
            <a:pPr lvl="0" rtl="0">
              <a:buClr>
                <a:srgbClr val="000000"/>
              </a:buClr>
              <a:buSzPct val="61111"/>
              <a:buFont typeface="Arial"/>
              <a:buNone/>
            </a:pPr>
            <a:r>
              <a:rPr lang="x-none" sz="1800" b="1">
                <a:solidFill>
                  <a:schemeClr val="dk1"/>
                </a:solidFill>
              </a:rPr>
              <a:t>Write an analysis of the political cartoon. (What is it suggesting/showing us about the intentions or plans of each side)</a:t>
            </a:r>
          </a:p>
          <a:p>
            <a:endParaRPr lang="x-none" sz="1800" b="1">
              <a:solidFill>
                <a:schemeClr val="dk1"/>
              </a:solidFill>
            </a:endParaRPr>
          </a:p>
          <a:p>
            <a:endParaRPr lang="x-none" sz="1800" b="1">
              <a:solidFill>
                <a:schemeClr val="dk1"/>
              </a:solidFill>
            </a:endParaRPr>
          </a:p>
          <a:p>
            <a:pPr lvl="0" rtl="0">
              <a:buClr>
                <a:srgbClr val="000000"/>
              </a:buClr>
              <a:buSzPct val="61111"/>
              <a:buFont typeface="Arial"/>
              <a:buNone/>
            </a:pPr>
            <a:r>
              <a:rPr lang="x-none" sz="1800" b="1">
                <a:solidFill>
                  <a:schemeClr val="dk1"/>
                </a:solidFill>
              </a:rPr>
              <a:t>AND</a:t>
            </a:r>
          </a:p>
          <a:p>
            <a:endParaRPr lang="x-none" sz="1800" b="1">
              <a:solidFill>
                <a:schemeClr val="dk1"/>
              </a:solidFill>
            </a:endParaRPr>
          </a:p>
          <a:p>
            <a:endParaRPr lang="x-none" sz="1800" b="1">
              <a:solidFill>
                <a:schemeClr val="dk1"/>
              </a:solidFill>
            </a:endParaRPr>
          </a:p>
          <a:p>
            <a:pPr lvl="0" rtl="0">
              <a:buClr>
                <a:srgbClr val="000000"/>
              </a:buClr>
              <a:buSzPct val="61111"/>
              <a:buFont typeface="Arial"/>
              <a:buNone/>
            </a:pPr>
            <a:r>
              <a:rPr lang="x-none" sz="1800" b="1">
                <a:solidFill>
                  <a:schemeClr val="dk1"/>
                </a:solidFill>
              </a:rPr>
              <a:t>Answer one question from each of the two sections from the question sheet.</a:t>
            </a:r>
          </a:p>
          <a:p>
            <a:endParaRPr lang="x-none" sz="1800" b="1">
              <a:solidFill>
                <a:schemeClr val="dk1"/>
              </a:solidFill>
            </a:endParaRPr>
          </a:p>
          <a:p>
            <a:endParaRPr lang="x-none" sz="1800" b="1">
              <a:solidFill>
                <a:schemeClr val="dk1"/>
              </a:solidFill>
            </a:endParaRPr>
          </a:p>
          <a:p>
            <a:endParaRPr lang="x-none" sz="1800" b="1">
              <a:solidFill>
                <a:schemeClr val="dk1"/>
              </a:solidFill>
            </a:endParaRPr>
          </a:p>
          <a:p>
            <a:endParaRPr lang="x-none" sz="1800" b="1">
              <a:solidFill>
                <a:schemeClr val="dk1"/>
              </a:solidFill>
            </a:endParaRPr>
          </a:p>
          <a:p>
            <a:endParaRPr lang="x-none" sz="1800" b="1">
              <a:solidFill>
                <a:schemeClr val="dk1"/>
              </a:solidFil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84846"/>
            <a:ext cx="8229600" cy="701399"/>
          </a:xfrm>
          <a:prstGeom prst="rect">
            <a:avLst/>
          </a:prstGeom>
        </p:spPr>
        <p:txBody>
          <a:bodyPr lIns="91425" tIns="91425" rIns="91425" bIns="91425" anchor="b" anchorCtr="0">
            <a:spAutoFit/>
          </a:bodyPr>
          <a:lstStyle/>
          <a:p>
            <a:pPr>
              <a:buNone/>
            </a:pPr>
            <a:r>
              <a:rPr lang="x-none"/>
              <a:t>NATO</a:t>
            </a:r>
            <a:r>
              <a:rPr lang="x-none" sz="2400"/>
              <a:t> (North Atlantic Treaty Organisation)</a:t>
            </a:r>
          </a:p>
        </p:txBody>
      </p:sp>
      <p:sp>
        <p:nvSpPr>
          <p:cNvPr id="32" name="Shape 32"/>
          <p:cNvSpPr txBox="1">
            <a:spLocks noGrp="1"/>
          </p:cNvSpPr>
          <p:nvPr>
            <p:ph type="body" idx="1"/>
          </p:nvPr>
        </p:nvSpPr>
        <p:spPr>
          <a:xfrm>
            <a:off x="457200" y="945150"/>
            <a:ext cx="8229600" cy="4967700"/>
          </a:xfrm>
          <a:prstGeom prst="rect">
            <a:avLst/>
          </a:prstGeom>
        </p:spPr>
        <p:txBody>
          <a:bodyPr lIns="91425" tIns="91425" rIns="91425" bIns="91425" anchor="t" anchorCtr="0">
            <a:spAutoFit/>
          </a:bodyPr>
          <a:lstStyle/>
          <a:p>
            <a:pPr lvl="0" rtl="0">
              <a:buNone/>
            </a:pPr>
            <a:r>
              <a:rPr lang="x-none" sz="2400"/>
              <a:t>- The Berlin Blockade and Airlift showed the Allies that war with the USSR was possible. In April 1949 they decided to form the North Atlantic Treaty Organisation (NATO). </a:t>
            </a:r>
          </a:p>
          <a:p>
            <a:pPr lvl="0" rtl="0">
              <a:buNone/>
            </a:pPr>
            <a:r>
              <a:rPr lang="x-none" sz="2400"/>
              <a:t>- During the Berlin Blockade, the USA had become concerned about the military power of the USSR in Europe and is also a reason why NATO was set up - to counter the threat.</a:t>
            </a:r>
          </a:p>
          <a:p>
            <a:pPr lvl="0" rtl="0">
              <a:buNone/>
            </a:pPr>
            <a:r>
              <a:rPr lang="x-none" sz="2400"/>
              <a:t>- NATO countries (USA, GB, France, Portugal, Italy) agreed to help each other militarily. The members of NATO made it clear that any attack on any part of their territories would be considered an attack on the whole alliance. </a:t>
            </a:r>
          </a:p>
          <a:p>
            <a:pPr lvl="0" rtl="0">
              <a:buNone/>
            </a:pPr>
            <a:r>
              <a:rPr lang="x-none" sz="2400"/>
              <a:t>- NATO led to US troops and aircraft being stationed in European countries to protect them against a possible attack by the countries of Eastern Europe.</a:t>
            </a:r>
          </a:p>
          <a:p>
            <a:endParaRPr lang="x-none" sz="2400"/>
          </a:p>
          <a:p>
            <a:endParaRPr lang="x-none" sz="2400"/>
          </a:p>
          <a:p>
            <a:endParaRPr lang="x-none" sz="24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533400" y="274637"/>
            <a:ext cx="8229600" cy="743699"/>
          </a:xfrm>
          <a:prstGeom prst="rect">
            <a:avLst/>
          </a:prstGeom>
        </p:spPr>
        <p:txBody>
          <a:bodyPr lIns="91425" tIns="91425" rIns="91425" bIns="91425" anchor="b" anchorCtr="0">
            <a:spAutoFit/>
          </a:bodyPr>
          <a:lstStyle/>
          <a:p>
            <a:pPr>
              <a:buNone/>
            </a:pPr>
            <a:r>
              <a:rPr lang="x-none"/>
              <a:t>Warsaw Pact</a:t>
            </a:r>
          </a:p>
        </p:txBody>
      </p:sp>
      <p:sp>
        <p:nvSpPr>
          <p:cNvPr id="38" name="Shape 38"/>
          <p:cNvSpPr txBox="1">
            <a:spLocks noGrp="1"/>
          </p:cNvSpPr>
          <p:nvPr>
            <p:ph type="body" idx="1"/>
          </p:nvPr>
        </p:nvSpPr>
        <p:spPr>
          <a:xfrm>
            <a:off x="457200" y="945150"/>
            <a:ext cx="8229600" cy="4967700"/>
          </a:xfrm>
          <a:prstGeom prst="rect">
            <a:avLst/>
          </a:prstGeom>
        </p:spPr>
        <p:txBody>
          <a:bodyPr lIns="91425" tIns="91425" rIns="91425" bIns="91425" anchor="t" anchorCtr="0">
            <a:spAutoFit/>
          </a:bodyPr>
          <a:lstStyle/>
          <a:p>
            <a:pPr lvl="0" rtl="0">
              <a:buNone/>
            </a:pPr>
            <a:r>
              <a:rPr lang="x-none" sz="1800" b="1">
                <a:solidFill>
                  <a:srgbClr val="000000"/>
                </a:solidFill>
              </a:rPr>
              <a:t> - Although, The Warsaw Pact was formed five years after NATO, it was a response to the treaty made by the western allies in the Trizonia (the North Atlantic Treaty Organisation, or NATO). </a:t>
            </a:r>
            <a:r>
              <a:rPr lang="x-none" sz="1800">
                <a:solidFill>
                  <a:srgbClr val="000000"/>
                </a:solidFill>
              </a:rPr>
              <a:t>The NATO constituted a system of collective defence whereby its member states agreed to mutually defend and provide military support in response to any attack by any external party including USSR. These posed a potential threat to the USSR and the eastern communist countries. The countries that signed were Albania, Bulgaria, Czechoslovakia, East Germany, Hungary, Poland, Romania and Soviet Union. </a:t>
            </a:r>
          </a:p>
          <a:p>
            <a:pPr lvl="0" rtl="0">
              <a:buNone/>
            </a:pPr>
            <a:r>
              <a:rPr lang="x-none" sz="1800">
                <a:solidFill>
                  <a:srgbClr val="000000"/>
                </a:solidFill>
              </a:rPr>
              <a:t>- </a:t>
            </a:r>
            <a:r>
              <a:rPr lang="x-none" sz="1800" b="1">
                <a:solidFill>
                  <a:srgbClr val="000000"/>
                </a:solidFill>
              </a:rPr>
              <a:t>It was a military treaty which bound its signatories to provide military aid to any communist country who became the victim of foreign aggression. </a:t>
            </a:r>
            <a:r>
              <a:rPr lang="x-none" sz="1800">
                <a:solidFill>
                  <a:srgbClr val="000000"/>
                </a:solidFill>
              </a:rPr>
              <a:t>Although it was stressed by all that the Warsaw Treaty was based on </a:t>
            </a:r>
            <a:r>
              <a:rPr lang="x-none" sz="1800" b="1">
                <a:solidFill>
                  <a:srgbClr val="000000"/>
                </a:solidFill>
              </a:rPr>
              <a:t>total equality of each nation and mutual non-interference in one another's internal affairs</a:t>
            </a:r>
            <a:r>
              <a:rPr lang="x-none" sz="1800">
                <a:solidFill>
                  <a:srgbClr val="000000"/>
                </a:solidFill>
              </a:rPr>
              <a:t>, the Pact quickly became a powerful political tool for the Soviet Union to hold sway over its allies and harness the powers of their combined military as in the Hungarian Uprising.</a:t>
            </a:r>
          </a:p>
          <a:p>
            <a:pPr lvl="0" rtl="0">
              <a:buNone/>
            </a:pPr>
            <a:r>
              <a:rPr lang="x-none" sz="1800">
                <a:solidFill>
                  <a:srgbClr val="000000"/>
                </a:solidFill>
              </a:rPr>
              <a:t>- Though its overall military capability was never challenged by NATO as neither side ever fought the other, </a:t>
            </a:r>
            <a:r>
              <a:rPr lang="x-none" sz="1800" b="1">
                <a:solidFill>
                  <a:srgbClr val="000000"/>
                </a:solidFill>
              </a:rPr>
              <a:t>the pact acted as a strong defence figurehead for NATO.</a:t>
            </a:r>
          </a:p>
          <a:p>
            <a:pPr lvl="0" rtl="0">
              <a:buNone/>
            </a:pPr>
            <a:endParaRPr lang="x-none" sz="1800" b="1">
              <a:solidFill>
                <a:srgbClr val="000000"/>
              </a:solidFil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470137"/>
            <a:ext cx="8229600" cy="1143000"/>
          </a:xfrm>
          <a:prstGeom prst="rect">
            <a:avLst/>
          </a:prstGeom>
        </p:spPr>
        <p:txBody>
          <a:bodyPr lIns="91425" tIns="91425" rIns="91425" bIns="91425" anchor="b" anchorCtr="0">
            <a:spAutoFit/>
          </a:bodyPr>
          <a:lstStyle/>
          <a:p>
            <a:pPr>
              <a:buNone/>
            </a:pPr>
            <a:r>
              <a:rPr lang="x-none"/>
              <a:t>Statistics of NATO against Warsaw Pact </a:t>
            </a:r>
          </a:p>
        </p:txBody>
      </p:sp>
      <p:sp>
        <p:nvSpPr>
          <p:cNvPr id="44" name="Shape 44"/>
          <p:cNvSpPr txBox="1">
            <a:spLocks noGrp="1"/>
          </p:cNvSpPr>
          <p:nvPr>
            <p:ph type="body" idx="1"/>
          </p:nvPr>
        </p:nvSpPr>
        <p:spPr>
          <a:xfrm>
            <a:off x="457200" y="1997924"/>
            <a:ext cx="3883199" cy="4155600"/>
          </a:xfrm>
          <a:prstGeom prst="rect">
            <a:avLst/>
          </a:prstGeom>
          <a:ln w="9525" cap="flat">
            <a:solidFill>
              <a:srgbClr val="FF0000"/>
            </a:solidFill>
            <a:prstDash val="solid"/>
            <a:round/>
            <a:headEnd type="none" w="med" len="med"/>
            <a:tailEnd type="none" w="med" len="med"/>
          </a:ln>
        </p:spPr>
        <p:txBody>
          <a:bodyPr lIns="91425" tIns="91425" rIns="91425" bIns="91425" anchor="t" anchorCtr="0">
            <a:spAutoFit/>
          </a:bodyPr>
          <a:lstStyle/>
          <a:p>
            <a:pPr lvl="0" rtl="0">
              <a:buNone/>
            </a:pPr>
            <a:r>
              <a:rPr lang="x-none">
                <a:solidFill>
                  <a:srgbClr val="000000"/>
                </a:solidFill>
              </a:rPr>
              <a:t>In 1967, China exploded an H-bomb. China was a communist country. In the west, NATO felt outnumbered and so had to place faith in nuclear missiles.</a:t>
            </a:r>
          </a:p>
          <a:p>
            <a:endParaRPr lang="x-none">
              <a:solidFill>
                <a:srgbClr val="000000"/>
              </a:solidFill>
            </a:endParaRPr>
          </a:p>
          <a:p>
            <a:endParaRPr lang="x-none">
              <a:solidFill>
                <a:srgbClr val="000000"/>
              </a:solidFill>
            </a:endParaRPr>
          </a:p>
        </p:txBody>
      </p:sp>
      <p:sp>
        <p:nvSpPr>
          <p:cNvPr id="45" name="Shape 45"/>
          <p:cNvSpPr txBox="1"/>
          <p:nvPr/>
        </p:nvSpPr>
        <p:spPr>
          <a:xfrm>
            <a:off x="4453435" y="2004195"/>
            <a:ext cx="4353600" cy="4143000"/>
          </a:xfrm>
          <a:prstGeom prst="rect">
            <a:avLst/>
          </a:prstGeom>
          <a:ln w="9525" cap="flat">
            <a:solidFill>
              <a:srgbClr val="0000FF"/>
            </a:solidFill>
            <a:prstDash val="solid"/>
            <a:round/>
            <a:headEnd type="none" w="med" len="med"/>
            <a:tailEnd type="none" w="med" len="med"/>
          </a:ln>
        </p:spPr>
        <p:txBody>
          <a:bodyPr lIns="91425" tIns="91425" rIns="91425" bIns="91425" anchor="ctr" anchorCtr="0">
            <a:spAutoFit/>
          </a:bodyPr>
          <a:lstStyle/>
          <a:p>
            <a:pPr lvl="0" rtl="0">
              <a:buNone/>
            </a:pPr>
            <a:r>
              <a:rPr lang="x-none" sz="3000" b="1"/>
              <a:t>Troops</a:t>
            </a:r>
            <a:r>
              <a:rPr lang="x-none" sz="3000"/>
              <a:t> : </a:t>
            </a:r>
          </a:p>
          <a:p>
            <a:pPr lvl="0" rtl="0">
              <a:buNone/>
            </a:pPr>
            <a:r>
              <a:rPr lang="x-none" sz="3000"/>
              <a:t>NATO 2.6m</a:t>
            </a:r>
          </a:p>
          <a:p>
            <a:pPr lvl="0" rtl="0">
              <a:buNone/>
            </a:pPr>
            <a:r>
              <a:rPr lang="x-none" sz="3000"/>
              <a:t>Warsaw Pact 4m</a:t>
            </a:r>
          </a:p>
          <a:p>
            <a:pPr lvl="0" rtl="0">
              <a:buNone/>
            </a:pPr>
            <a:r>
              <a:rPr lang="x-none" sz="3000" b="1"/>
              <a:t>Tanks</a:t>
            </a:r>
            <a:r>
              <a:rPr lang="x-none" sz="3000"/>
              <a:t> :</a:t>
            </a:r>
          </a:p>
          <a:p>
            <a:pPr lvl="0" rtl="0">
              <a:buNone/>
            </a:pPr>
            <a:r>
              <a:rPr lang="x-none" sz="3000"/>
              <a:t> NATO 13,000          Warsaw Pact 42,500 </a:t>
            </a:r>
          </a:p>
          <a:p>
            <a:pPr lvl="0" rtl="0">
              <a:buNone/>
            </a:pPr>
            <a:r>
              <a:rPr lang="x-none" sz="3000" b="1"/>
              <a:t>Artillery</a:t>
            </a:r>
            <a:r>
              <a:rPr lang="x-none" sz="3000"/>
              <a:t> : </a:t>
            </a:r>
          </a:p>
          <a:p>
            <a:pPr lvl="0" rtl="0">
              <a:buNone/>
            </a:pPr>
            <a:r>
              <a:rPr lang="x-none" sz="3000"/>
              <a:t>NATO 10,750. </a:t>
            </a:r>
          </a:p>
          <a:p>
            <a:pPr lvl="0" rtl="0">
              <a:buNone/>
            </a:pPr>
            <a:r>
              <a:rPr lang="x-none" sz="3000"/>
              <a:t>Warsaw Pact 31,5000</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81983" y="-150375"/>
            <a:ext cx="8229600" cy="1143000"/>
          </a:xfrm>
          <a:prstGeom prst="rect">
            <a:avLst/>
          </a:prstGeom>
        </p:spPr>
        <p:txBody>
          <a:bodyPr lIns="91425" tIns="91425" rIns="91425" bIns="91425" anchor="b" anchorCtr="0">
            <a:spAutoFit/>
          </a:bodyPr>
          <a:lstStyle/>
          <a:p>
            <a:pPr>
              <a:buNone/>
            </a:pPr>
            <a:r>
              <a:rPr lang="x-none"/>
              <a:t>NATO &amp; Warsaw Pact Countries</a:t>
            </a:r>
          </a:p>
        </p:txBody>
      </p:sp>
      <p:sp>
        <p:nvSpPr>
          <p:cNvPr id="51" name="Shape 51"/>
          <p:cNvSpPr/>
          <p:nvPr/>
        </p:nvSpPr>
        <p:spPr>
          <a:xfrm>
            <a:off x="-4534" y="1143000"/>
            <a:ext cx="9155033" cy="5756307"/>
          </a:xfrm>
          <a:prstGeom prst="rect">
            <a:avLst/>
          </a:prstGeom>
          <a:blipFill>
            <a:blip r:embed="rId3"/>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199" y="701412"/>
            <a:ext cx="8229600" cy="878099"/>
          </a:xfrm>
          <a:prstGeom prst="rect">
            <a:avLst/>
          </a:prstGeom>
        </p:spPr>
        <p:txBody>
          <a:bodyPr lIns="91425" tIns="91425" rIns="91425" bIns="91425" anchor="b" anchorCtr="0">
            <a:spAutoFit/>
          </a:bodyPr>
          <a:lstStyle/>
          <a:p>
            <a:pPr>
              <a:buNone/>
            </a:pPr>
            <a:r>
              <a:rPr lang="x-none"/>
              <a:t>The Arms Race (Post-WW2)</a:t>
            </a:r>
          </a:p>
        </p:txBody>
      </p:sp>
      <p:sp>
        <p:nvSpPr>
          <p:cNvPr id="57" name="Shape 57"/>
          <p:cNvSpPr txBox="1">
            <a:spLocks noGrp="1"/>
          </p:cNvSpPr>
          <p:nvPr>
            <p:ph type="body" idx="1"/>
          </p:nvPr>
        </p:nvSpPr>
        <p:spPr>
          <a:xfrm>
            <a:off x="457199" y="1890300"/>
            <a:ext cx="8229600" cy="4967700"/>
          </a:xfrm>
          <a:prstGeom prst="rect">
            <a:avLst/>
          </a:prstGeom>
        </p:spPr>
        <p:txBody>
          <a:bodyPr lIns="91425" tIns="91425" rIns="91425" bIns="91425" anchor="t" anchorCtr="0">
            <a:spAutoFit/>
          </a:bodyPr>
          <a:lstStyle/>
          <a:p>
            <a:pPr lvl="0" rtl="0">
              <a:buNone/>
            </a:pPr>
            <a:r>
              <a:rPr lang="x-none" sz="2400">
                <a:solidFill>
                  <a:srgbClr val="000000"/>
                </a:solidFill>
              </a:rPr>
              <a:t>After World War Two, the USA and USSR were the major world superpowers. </a:t>
            </a:r>
          </a:p>
          <a:p>
            <a:pPr>
              <a:buNone/>
            </a:pPr>
            <a:r>
              <a:rPr lang="x-none" sz="2400">
                <a:solidFill>
                  <a:srgbClr val="000000"/>
                </a:solidFill>
              </a:rPr>
              <a:t>The USA and USSR became very competitive, trying to outdo each other in every way, including numbers and quality of atomic weapons and delivery systems for them. Each wanted to be the strongest, and always felt threatened by the other and went into an arms race. The fact that their ideologies were virtually opposites only added to the tension and drove each to try harder.</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280650" y="686669"/>
            <a:ext cx="8582699" cy="775199"/>
          </a:xfrm>
          <a:prstGeom prst="rect">
            <a:avLst/>
          </a:prstGeom>
        </p:spPr>
        <p:txBody>
          <a:bodyPr lIns="91425" tIns="91425" rIns="91425" bIns="91425" anchor="b" anchorCtr="0">
            <a:spAutoFit/>
          </a:bodyPr>
          <a:lstStyle/>
          <a:p>
            <a:pPr algn="ctr">
              <a:buNone/>
            </a:pPr>
            <a:r>
              <a:rPr lang="x-none"/>
              <a:t>Post-WW2 US Military Developments</a:t>
            </a:r>
          </a:p>
        </p:txBody>
      </p:sp>
      <p:sp>
        <p:nvSpPr>
          <p:cNvPr id="63" name="Shape 63"/>
          <p:cNvSpPr txBox="1">
            <a:spLocks noGrp="1"/>
          </p:cNvSpPr>
          <p:nvPr>
            <p:ph type="body" idx="1"/>
          </p:nvPr>
        </p:nvSpPr>
        <p:spPr>
          <a:xfrm>
            <a:off x="457199" y="1806225"/>
            <a:ext cx="8229600" cy="4967700"/>
          </a:xfrm>
          <a:prstGeom prst="rect">
            <a:avLst/>
          </a:prstGeom>
        </p:spPr>
        <p:txBody>
          <a:bodyPr lIns="91425" tIns="91425" rIns="91425" bIns="91425" anchor="t" anchorCtr="0">
            <a:spAutoFit/>
          </a:bodyPr>
          <a:lstStyle/>
          <a:p>
            <a:pPr>
              <a:buNone/>
            </a:pPr>
            <a:r>
              <a:rPr lang="x-none" sz="2400"/>
              <a:t>Germany had surrendered in May 1945, but the war against Japan continued. In August 1945, the USA dropped two atom bombs (which it had kept secret from the USSR) on Japan, destroying Nagasaki and Hiroshima. Japan surrendered immediately. However, the USSR was saw this as the USA showing its power, as arguably, Japan would have been defeated anyway, and so it was seen as unnecessary, and more of a warning, or a show of power to the USSR, which geographically, is very close to Japan.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199" y="123162"/>
            <a:ext cx="8229600" cy="1143000"/>
          </a:xfrm>
          <a:prstGeom prst="rect">
            <a:avLst/>
          </a:prstGeom>
        </p:spPr>
        <p:txBody>
          <a:bodyPr lIns="91425" tIns="91425" rIns="91425" bIns="91425" anchor="b" anchorCtr="0">
            <a:spAutoFit/>
          </a:bodyPr>
          <a:lstStyle/>
          <a:p>
            <a:pPr algn="ctr">
              <a:buNone/>
            </a:pPr>
            <a:r>
              <a:rPr lang="x-none">
                <a:solidFill>
                  <a:srgbClr val="E80000"/>
                </a:solidFill>
              </a:rPr>
              <a:t>USA</a:t>
            </a:r>
            <a:r>
              <a:rPr lang="x-none"/>
              <a:t>, </a:t>
            </a:r>
            <a:r>
              <a:rPr lang="x-none">
                <a:solidFill>
                  <a:srgbClr val="E18700"/>
                </a:solidFill>
              </a:rPr>
              <a:t>USSR</a:t>
            </a:r>
            <a:r>
              <a:rPr lang="x-none"/>
              <a:t> and </a:t>
            </a:r>
            <a:r>
              <a:rPr lang="x-none">
                <a:solidFill>
                  <a:srgbClr val="51AC2A"/>
                </a:solidFill>
              </a:rPr>
              <a:t>Japan</a:t>
            </a:r>
          </a:p>
        </p:txBody>
      </p:sp>
      <p:sp>
        <p:nvSpPr>
          <p:cNvPr id="69" name="Shape 69"/>
          <p:cNvSpPr/>
          <p:nvPr/>
        </p:nvSpPr>
        <p:spPr>
          <a:xfrm>
            <a:off x="0" y="1659776"/>
            <a:ext cx="9143999" cy="4731523"/>
          </a:xfrm>
          <a:prstGeom prst="rect">
            <a:avLst/>
          </a:prstGeom>
          <a:blipFill>
            <a:blip r:embed="rId3"/>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111449" y="539537"/>
            <a:ext cx="8921100" cy="1143000"/>
          </a:xfrm>
          <a:prstGeom prst="rect">
            <a:avLst/>
          </a:prstGeom>
        </p:spPr>
        <p:txBody>
          <a:bodyPr lIns="91425" tIns="91425" rIns="91425" bIns="91425" anchor="b" anchorCtr="0">
            <a:spAutoFit/>
          </a:bodyPr>
          <a:lstStyle/>
          <a:p>
            <a:pPr algn="ctr">
              <a:buNone/>
            </a:pPr>
            <a:r>
              <a:rPr lang="x-none"/>
              <a:t>Post- WW2 USSR Military Developments</a:t>
            </a:r>
          </a:p>
        </p:txBody>
      </p:sp>
      <p:sp>
        <p:nvSpPr>
          <p:cNvPr id="75" name="Shape 75"/>
          <p:cNvSpPr txBox="1">
            <a:spLocks noGrp="1"/>
          </p:cNvSpPr>
          <p:nvPr>
            <p:ph type="body" idx="1"/>
          </p:nvPr>
        </p:nvSpPr>
        <p:spPr>
          <a:xfrm>
            <a:off x="457199" y="1890300"/>
            <a:ext cx="8229600" cy="4967700"/>
          </a:xfrm>
          <a:prstGeom prst="rect">
            <a:avLst/>
          </a:prstGeom>
        </p:spPr>
        <p:txBody>
          <a:bodyPr lIns="91425" tIns="91425" rIns="91425" bIns="91425" anchor="t" anchorCtr="0">
            <a:spAutoFit/>
          </a:bodyPr>
          <a:lstStyle/>
          <a:p>
            <a:pPr lvl="0" rtl="0">
              <a:buNone/>
            </a:pPr>
            <a:r>
              <a:rPr lang="x-none" sz="2400"/>
              <a:t>The Atom Bomb (A-bomb) had been kept a secret from the USSR until just before their use on Japan. After this, for the next four year, the USA was the world's only nuclear power.</a:t>
            </a:r>
          </a:p>
          <a:p>
            <a:pPr lvl="0" rtl="0">
              <a:buNone/>
            </a:pPr>
            <a:r>
              <a:rPr lang="x-none" sz="2400"/>
              <a:t> </a:t>
            </a:r>
          </a:p>
          <a:p>
            <a:pPr lvl="0" rtl="0">
              <a:buNone/>
            </a:pPr>
            <a:r>
              <a:rPr lang="x-none" sz="2400"/>
              <a:t>By 1949, the USSR had exploded their own A-bomb. The USA developed the even more powerful hydrogen bomb (H-bomb) in 1952.The USSR once again followed with theirs in 1955. </a:t>
            </a:r>
          </a:p>
        </p:txBody>
      </p:sp>
    </p:spTree>
  </p:cSld>
  <p:clrMapOvr>
    <a:masterClrMapping/>
  </p:clrMapOvr>
  <p:transition spd="slow">
    <p:cut/>
  </p:transition>
</p:sld>
</file>

<file path=ppt/theme/theme1.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On-screen Show (4:3)</PresentationFormat>
  <Paragraphs>51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
      <vt:lpstr>NATO &amp; Warsaw Pact, Arms Race &amp; Military Development </vt:lpstr>
      <vt:lpstr>NATO (North Atlantic Treaty Organisation)</vt:lpstr>
      <vt:lpstr>Warsaw Pact</vt:lpstr>
      <vt:lpstr>Statistics of NATO against Warsaw Pact </vt:lpstr>
      <vt:lpstr>NATO &amp; Warsaw Pact Countries</vt:lpstr>
      <vt:lpstr>The Arms Race (Post-WW2)</vt:lpstr>
      <vt:lpstr>Post-WW2 US Military Developments</vt:lpstr>
      <vt:lpstr>USA, USSR and Japan</vt:lpstr>
      <vt:lpstr>Post- WW2 USSR Military Developments</vt:lpstr>
      <vt:lpstr>The Nuclear Arms Race (ICBM)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NATO &amp; Warsaw Pact, Arms Race &amp; Military Development </dc:title>
  <cp:lastModifiedBy>Keith Paterson</cp:lastModifiedBy>
  <cp:revision>1</cp:revision>
  <dcterms:modified xsi:type="dcterms:W3CDTF">2012-10-12T10:13:12Z</dcterms:modified>
</cp:coreProperties>
</file>