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4CE4-C0DF-4A66-90ED-17BBF4AB9C12}" type="datetimeFigureOut">
              <a:rPr lang="en-US" smtClean="0"/>
              <a:pPr/>
              <a:t>10/12/2012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B9ED-07BB-4A4D-A35F-6C94C23C0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54ZJUv-avQ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6.wav"/><Relationship Id="rId7" Type="http://schemas.openxmlformats.org/officeDocument/2006/relationships/image" Target="../media/image8.jpeg"/><Relationship Id="rId12" Type="http://schemas.openxmlformats.org/officeDocument/2006/relationships/image" Target="../media/image12.png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audio" Target="../media/audio8.wav"/><Relationship Id="rId10" Type="http://schemas.openxmlformats.org/officeDocument/2006/relationships/image" Target="../media/image11.png"/><Relationship Id="rId4" Type="http://schemas.openxmlformats.org/officeDocument/2006/relationships/audio" Target="../media/audio7.wav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atinder\AppData\Local\Microsoft\Windows\Temporary%20Internet%20Files\Content.IE5\8EQXO05O\MS900441658%5b1%5d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atinder\AppData\Local\Microsoft\Windows\Temporary%20Internet%20Files\Content.IE5\8EQXO05O\MS910220151%5b1%5d.wav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O_dv7n53ok&amp;feature=relmfu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atinder\AppData\Local\Microsoft\Windows\Temporary%20Internet%20Files\Content.IE5\JJZI2IDQ\MS910218934%5b1%5d.wav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eoMQe2fH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atinder\AppData\Local\Microsoft\Windows\Temporary%20Internet%20Files\Content.IE5\IDHE1IAC\MS910219047%5b1%5d.wav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 Hungarian Uprising</a:t>
            </a:r>
            <a:endParaRPr lang="en-GB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Completed by Jatinder Ram</a:t>
            </a:r>
          </a:p>
          <a:p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11F1</a:t>
            </a:r>
          </a:p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4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MS900388397[1].wav">
            <a:hlinkClick r:id="" action="ppaction://media"/>
          </p:cNvPr>
          <p:cNvPicPr>
            <a:picLocks noRot="1" noChangeAspect="1"/>
          </p:cNvPicPr>
          <p:nvPr>
            <a:wavAudioFile r:embed="rId1" name="MS900388397[1].wav"/>
          </p:nvPr>
        </p:nvPicPr>
        <p:blipFill>
          <a:blip r:embed="rId4" cstate="print"/>
          <a:stretch>
            <a:fillRect/>
          </a:stretch>
        </p:blipFill>
        <p:spPr>
          <a:xfrm>
            <a:off x="8899525" y="0"/>
            <a:ext cx="244475" cy="244475"/>
          </a:xfrm>
          <a:prstGeom prst="rect">
            <a:avLst/>
          </a:prstGeom>
        </p:spPr>
      </p:pic>
      <p:pic>
        <p:nvPicPr>
          <p:cNvPr id="6" name="MS900074879[1].wav">
            <a:hlinkClick r:id="" action="ppaction://media"/>
          </p:cNvPr>
          <p:cNvPicPr>
            <a:picLocks noRot="1" noChangeAspect="1"/>
          </p:cNvPicPr>
          <p:nvPr>
            <a:wavAudioFile r:embed="rId2" name="MS900074879[1].wav"/>
          </p:nvPr>
        </p:nvPicPr>
        <p:blipFill>
          <a:blip r:embed="rId4" cstate="print"/>
          <a:stretch>
            <a:fillRect/>
          </a:stretch>
        </p:blipFill>
        <p:spPr>
          <a:xfrm flipV="1">
            <a:off x="8954734" y="6668734"/>
            <a:ext cx="189266" cy="189266"/>
          </a:xfrm>
          <a:prstGeom prst="rect">
            <a:avLst/>
          </a:prstGeom>
        </p:spPr>
      </p:pic>
      <p:pic>
        <p:nvPicPr>
          <p:cNvPr id="11266" name="Picture 2" descr="http://www.thekabulcable.com/wp-content/uploads/2012/06/stalin_wallpap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7" y="285728"/>
            <a:ext cx="2381268" cy="1785950"/>
          </a:xfrm>
          <a:prstGeom prst="rect">
            <a:avLst/>
          </a:prstGeom>
          <a:noFill/>
        </p:spPr>
      </p:pic>
      <p:pic>
        <p:nvPicPr>
          <p:cNvPr id="11268" name="Picture 4" descr="http://25.media.tumblr.com/tumblr_ma7nr9skXg1rc7mr8o1_4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4500570"/>
            <a:ext cx="1808287" cy="1871650"/>
          </a:xfrm>
          <a:prstGeom prst="rect">
            <a:avLst/>
          </a:prstGeom>
          <a:noFill/>
        </p:spPr>
      </p:pic>
      <p:pic>
        <p:nvPicPr>
          <p:cNvPr id="9" name="Picture 4" descr="http://25.media.tumblr.com/tumblr_ma7nr9skXg1rc7mr8o1_4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4500570"/>
            <a:ext cx="1808287" cy="18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42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40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Congratulations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10 Positive Points to those who answered 3 correctly! Well done! Good knowledge of the topic!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To summarize – Please watch this final clip: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http://www.youtube.com/watch?v=554ZJUv-avQ&amp;feature=related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/>
          <a:lstStyle/>
          <a:p>
            <a:pPr algn="ctr"/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Thank you,</a:t>
            </a:r>
          </a:p>
          <a:p>
            <a:pPr algn="ctr"/>
            <a:endParaRPr lang="en-GB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i="1" dirty="0" err="1" smtClean="0">
                <a:latin typeface="Times New Roman" pitchFamily="18" charset="0"/>
                <a:cs typeface="Times New Roman" pitchFamily="18" charset="0"/>
              </a:rPr>
              <a:t>Jatinder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 Ram</a:t>
            </a:r>
          </a:p>
          <a:p>
            <a:pPr algn="ctr"/>
            <a:r>
              <a:rPr lang="en-GB" b="1" i="1" dirty="0" err="1" smtClean="0">
                <a:latin typeface="Times New Roman" pitchFamily="18" charset="0"/>
                <a:cs typeface="Times New Roman" pitchFamily="18" charset="0"/>
              </a:rPr>
              <a:t>Jaswant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 smtClean="0">
                <a:latin typeface="Times New Roman" pitchFamily="18" charset="0"/>
                <a:cs typeface="Times New Roman" pitchFamily="18" charset="0"/>
              </a:rPr>
              <a:t>Virk</a:t>
            </a:r>
            <a:endParaRPr lang="en-GB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Mustafa </a:t>
            </a:r>
            <a:r>
              <a:rPr lang="en-GB" b="1" i="1" dirty="0" err="1" smtClean="0">
                <a:latin typeface="Times New Roman" pitchFamily="18" charset="0"/>
                <a:cs typeface="Times New Roman" pitchFamily="18" charset="0"/>
              </a:rPr>
              <a:t>Jameel</a:t>
            </a:r>
            <a:endParaRPr lang="en-GB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rlv.zcache.co.uk/emotion_guy_wink_mousepad-p144580566862589753envq7_4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4005064"/>
            <a:ext cx="2643206" cy="2643206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8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7" name="MS900069784[1].wav">
            <a:hlinkClick r:id="" action="ppaction://media"/>
          </p:cNvPr>
          <p:cNvPicPr>
            <a:picLocks noRot="1" noChangeAspect="1"/>
          </p:cNvPicPr>
          <p:nvPr>
            <a:wavAudioFile r:embed="rId2" name="MS900069784[1].wav"/>
          </p:nvPr>
        </p:nvPicPr>
        <p:blipFill>
          <a:blip r:embed="rId9" cstate="print"/>
          <a:stretch>
            <a:fillRect/>
          </a:stretch>
        </p:blipFill>
        <p:spPr>
          <a:xfrm>
            <a:off x="8899525" y="0"/>
            <a:ext cx="244475" cy="244475"/>
          </a:xfrm>
          <a:prstGeom prst="rect">
            <a:avLst/>
          </a:prstGeom>
        </p:spPr>
      </p:pic>
      <p:pic>
        <p:nvPicPr>
          <p:cNvPr id="8" name="MS900069706[1].wav">
            <a:hlinkClick r:id="" action="ppaction://media"/>
          </p:cNvPr>
          <p:cNvPicPr>
            <a:picLocks noRot="1" noChangeAspect="1"/>
          </p:cNvPicPr>
          <p:nvPr>
            <a:wavAudioFile r:embed="rId3" name="MS900069706[1].wav"/>
          </p:nvPr>
        </p:nvPicPr>
        <p:blipFill>
          <a:blip r:embed="rId10" cstate="print"/>
          <a:stretch>
            <a:fillRect/>
          </a:stretch>
        </p:blipFill>
        <p:spPr>
          <a:xfrm>
            <a:off x="8899525" y="6613525"/>
            <a:ext cx="244475" cy="244475"/>
          </a:xfrm>
          <a:prstGeom prst="rect">
            <a:avLst/>
          </a:prstGeom>
        </p:spPr>
      </p:pic>
      <p:pic>
        <p:nvPicPr>
          <p:cNvPr id="10" name="MS900069283[1].wav">
            <a:hlinkClick r:id="" action="ppaction://media"/>
          </p:cNvPr>
          <p:cNvPicPr>
            <a:picLocks noRot="1" noChangeAspect="1"/>
          </p:cNvPicPr>
          <p:nvPr>
            <a:wavAudioFile r:embed="rId4" name="MS900069283[1].wav"/>
          </p:nvPr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244475" cy="244475"/>
          </a:xfrm>
          <a:prstGeom prst="rect">
            <a:avLst/>
          </a:prstGeom>
        </p:spPr>
      </p:pic>
      <p:pic>
        <p:nvPicPr>
          <p:cNvPr id="11" name="MS900069283[1].wav">
            <a:hlinkClick r:id="" action="ppaction://media"/>
          </p:cNvPr>
          <p:cNvPicPr>
            <a:picLocks noRot="1" noChangeAspect="1"/>
          </p:cNvPicPr>
          <p:nvPr>
            <a:wavAudioFile r:embed="rId4" name="MS900069283[1].wav"/>
          </p:nvPr>
        </p:nvPicPr>
        <p:blipFill>
          <a:blip r:embed="rId12" cstate="print"/>
          <a:stretch>
            <a:fillRect/>
          </a:stretch>
        </p:blipFill>
        <p:spPr>
          <a:xfrm>
            <a:off x="0" y="6664325"/>
            <a:ext cx="193675" cy="193675"/>
          </a:xfrm>
          <a:prstGeom prst="rect">
            <a:avLst/>
          </a:prstGeom>
        </p:spPr>
      </p:pic>
      <p:pic>
        <p:nvPicPr>
          <p:cNvPr id="12" name="MS900069282[1].wav">
            <a:hlinkClick r:id="" action="ppaction://media"/>
          </p:cNvPr>
          <p:cNvPicPr>
            <a:picLocks noRot="1" noChangeAspect="1"/>
          </p:cNvPicPr>
          <p:nvPr>
            <a:wavAudioFile r:embed="rId5" name="MS900069282[1].wav"/>
          </p:nvPr>
        </p:nvPicPr>
        <p:blipFill>
          <a:blip r:embed="rId11" cstate="print"/>
          <a:stretch>
            <a:fillRect/>
          </a:stretch>
        </p:blipFill>
        <p:spPr>
          <a:xfrm>
            <a:off x="8899525" y="635795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4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71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0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372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510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477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510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582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762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What exactly is meant by the term “the Hungarian Uprising”.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Brief Note:</a:t>
            </a:r>
          </a:p>
          <a:p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The historical term of the “Hungarian Uprising” was named after the series of significant events which forever changed Hungary during the “Cold” War.</a:t>
            </a:r>
          </a:p>
          <a:p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For one, Hungary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 been controlled by Russia since 1945. 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On saying this, the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death of Stalin brought people in many Eastern European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countries;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hope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pure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freedom and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change.</a:t>
            </a:r>
          </a:p>
          <a:p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Nevertheless, as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1956 uprising in Hungary proved, this was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not, however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be the case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" name="MS900441658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555922"/>
            <a:ext cx="45719" cy="45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Series of events which took place after the death of Joseph Stalin.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 The death of Stalin was a controversial turning point; not only was he a strong ruthless leader, however he had been the USSR’s leader since the very 1920s.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   As a result, the Soviet Policy seemed to change under the new leader, known to many as ‘Khrushchev’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  He was exceptionally critical of Stalin, and his previous policies seemed less harsh nevertheless – Therefore, this became known as the “thaw” of the Cold War.</a:t>
            </a:r>
          </a:p>
          <a:p>
            <a:endParaRPr lang="en-GB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cbc.ca/news/background/russia/gfx/krushchev_cp_23292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5009728"/>
            <a:ext cx="1643074" cy="1633982"/>
          </a:xfrm>
          <a:prstGeom prst="rect">
            <a:avLst/>
          </a:prstGeom>
          <a:noFill/>
        </p:spPr>
      </p:pic>
      <p:pic>
        <p:nvPicPr>
          <p:cNvPr id="7" name="MS910220151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52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Khrushchev – A leader with many attributions.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This particular type of man was in favour of peaceful coexistence between both capitalist and communist states.</a:t>
            </a:r>
          </a:p>
          <a:p>
            <a:r>
              <a:rPr lang="en-GB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He was extraordinarily clever, and made gestures of friendship to the USA. </a:t>
            </a:r>
          </a:p>
          <a:p>
            <a:r>
              <a:rPr lang="en-GB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 1959, he became the 1</a:t>
            </a:r>
            <a:r>
              <a:rPr lang="en-GB" baseline="30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GB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leader of the USSR to visit the USA.</a:t>
            </a:r>
          </a:p>
          <a:p>
            <a:r>
              <a:rPr lang="en-GB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He also kindly freed prisoners, thus reduced censorship in the USSR.</a:t>
            </a:r>
            <a:endParaRPr lang="en-GB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S900388271[1].wav">
            <a:hlinkClick r:id="" action="ppaction://media"/>
          </p:cNvPr>
          <p:cNvPicPr>
            <a:picLocks noRot="1" noChangeAspect="1"/>
          </p:cNvPicPr>
          <p:nvPr>
            <a:wavAudioFile r:embed="rId1" name="MS900388271[1].wav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Video explanation of the Hungarian Uprising – Watch and reflect...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http://www.youtube.com/watch?v=1O_dv7n53ok&amp;feature=relmfu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ouble Wave 3"/>
          <p:cNvSpPr/>
          <p:nvPr/>
        </p:nvSpPr>
        <p:spPr>
          <a:xfrm>
            <a:off x="1071538" y="3143248"/>
            <a:ext cx="6715172" cy="157163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Reflect on the video you have just witnessed. Take a minute.</a:t>
            </a:r>
            <a:endParaRPr lang="en-GB" dirty="0"/>
          </a:p>
        </p:txBody>
      </p:sp>
      <p:pic>
        <p:nvPicPr>
          <p:cNvPr id="5" name="MS91021893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Educational video summarizing the Hungarian Uprising.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http://www.youtube.com/watch?v=iieoMQe2fHg</a:t>
            </a:r>
            <a:endParaRPr lang="en-GB" dirty="0" smtClean="0"/>
          </a:p>
          <a:p>
            <a:endParaRPr lang="en-GB" dirty="0" smtClean="0"/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Nézd meg ezt a nagyon tanulságos videó, és tükrözik a körülmények Magyarország szembesült során 1956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MS910219047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9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 dirty="0" smtClean="0">
                <a:solidFill>
                  <a:srgbClr val="C00000"/>
                </a:solidFill>
              </a:rPr>
              <a:t>Towards the narrow ending of the Hungarian Uprising -Soviet Tanks Invaded Hungary.</a:t>
            </a:r>
            <a:endParaRPr lang="en-GB" sz="35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  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During the Hungarian revolution, a horrifying 20 000 Hungarians were murdered.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Imre Nagy (who was a Hungarian communist politician who was appointed Chairman of the Council of Ministers of the People's Republic of Hungary on two occasions) was arrested and later, shot.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Kadar became PM and ensured loyalty towards USSR.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Western Countries did not come to Hungary’s aid. Also, the incident showed that despite the “thaw” in policy, Khrushchev could still in fact be harsh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Long term effects of Hungarian Uprising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Repression in Hungary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thousands of Hungarians were arrested and imprisoned. Some were executed and 200,000 Hungarian refugees fled to Austria.</a:t>
            </a:r>
          </a:p>
          <a:p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Russia stayed in control behind the Iron Curtain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no other country tried to get rid of Russia troops until Czechoslovakia in 1968.</a:t>
            </a:r>
          </a:p>
          <a:p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Polarisation of the Cold War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people in the West were horrified - many Communists left the Communist Party - and Western leaders became more determined to contain communism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Quiz. (A*) – (Select 1 answer)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1. Which of the following was </a:t>
            </a:r>
            <a:r>
              <a:rPr lang="en-GB" b="1" dirty="0"/>
              <a:t>not</a:t>
            </a:r>
            <a:r>
              <a:rPr lang="en-GB" dirty="0"/>
              <a:t> a cause of the Hungarian revolution of 1956</a:t>
            </a:r>
            <a:r>
              <a:rPr lang="en-GB" dirty="0" smtClean="0"/>
              <a:t>?</a:t>
            </a:r>
          </a:p>
          <a:p>
            <a:r>
              <a:rPr lang="en-GB" sz="2000" i="1" dirty="0" smtClean="0">
                <a:solidFill>
                  <a:srgbClr val="FF0000"/>
                </a:solidFill>
              </a:rPr>
              <a:t>- Hungarian </a:t>
            </a:r>
            <a:r>
              <a:rPr lang="en-GB" sz="2000" i="1" dirty="0">
                <a:solidFill>
                  <a:srgbClr val="FF0000"/>
                </a:solidFill>
              </a:rPr>
              <a:t>Radio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 smtClean="0">
                <a:solidFill>
                  <a:srgbClr val="FF0000"/>
                </a:solidFill>
              </a:rPr>
              <a:t>- The </a:t>
            </a:r>
            <a:r>
              <a:rPr lang="en-GB" sz="2000" i="1" dirty="0">
                <a:solidFill>
                  <a:srgbClr val="FF0000"/>
                </a:solidFill>
              </a:rPr>
              <a:t>communist repression of the Catholic Church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 smtClean="0">
                <a:solidFill>
                  <a:srgbClr val="FF0000"/>
                </a:solidFill>
              </a:rPr>
              <a:t>-Khrushchev's </a:t>
            </a:r>
            <a:r>
              <a:rPr lang="en-GB" sz="2000" i="1" dirty="0">
                <a:solidFill>
                  <a:srgbClr val="FF0000"/>
                </a:solidFill>
              </a:rPr>
              <a:t>policy of "</a:t>
            </a:r>
            <a:r>
              <a:rPr lang="en-GB" sz="2000" i="1" dirty="0" smtClean="0">
                <a:solidFill>
                  <a:srgbClr val="FF0000"/>
                </a:solidFill>
              </a:rPr>
              <a:t>destalinisation“</a:t>
            </a:r>
          </a:p>
          <a:p>
            <a:r>
              <a:rPr lang="en-GB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How many Russian tanks were sent into Hungary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GB" sz="2200" i="1" dirty="0" smtClean="0">
                <a:solidFill>
                  <a:srgbClr val="FF0000"/>
                </a:solidFill>
              </a:rPr>
              <a:t>1,000</a:t>
            </a:r>
            <a:r>
              <a:rPr lang="en-GB" sz="2200" i="1" dirty="0">
                <a:solidFill>
                  <a:srgbClr val="FF0000"/>
                </a:solidFill>
              </a:rPr>
              <a:t/>
            </a:r>
            <a:br>
              <a:rPr lang="en-GB" sz="2200" i="1" dirty="0">
                <a:solidFill>
                  <a:srgbClr val="FF0000"/>
                </a:solidFill>
              </a:rPr>
            </a:br>
            <a:r>
              <a:rPr lang="en-GB" sz="2200" i="1" dirty="0">
                <a:solidFill>
                  <a:srgbClr val="FF0000"/>
                </a:solidFill>
              </a:rPr>
              <a:t>10,000</a:t>
            </a:r>
            <a:br>
              <a:rPr lang="en-GB" sz="2200" i="1" dirty="0">
                <a:solidFill>
                  <a:srgbClr val="FF0000"/>
                </a:solidFill>
              </a:rPr>
            </a:br>
            <a:r>
              <a:rPr lang="en-GB" sz="2200" i="1" dirty="0">
                <a:solidFill>
                  <a:srgbClr val="FF0000"/>
                </a:solidFill>
              </a:rPr>
              <a:t>100,000</a:t>
            </a:r>
            <a:r>
              <a:rPr lang="en-GB" sz="3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500" dirty="0">
                <a:latin typeface="Times New Roman" pitchFamily="18" charset="0"/>
                <a:cs typeface="Times New Roman" pitchFamily="18" charset="0"/>
              </a:rPr>
            </a:br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9. How many Hungarians were killed in the revolution</a:t>
            </a:r>
            <a:r>
              <a:rPr lang="en-GB" sz="3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GB" sz="2000" i="1" dirty="0" smtClean="0">
                <a:solidFill>
                  <a:srgbClr val="FF0000"/>
                </a:solidFill>
              </a:rPr>
              <a:t>4,000</a:t>
            </a:r>
            <a:r>
              <a:rPr lang="en-GB" sz="2000" i="1" dirty="0">
                <a:solidFill>
                  <a:srgbClr val="FF0000"/>
                </a:solidFill>
              </a:rPr>
              <a:t/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30,000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200,000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596</Words>
  <Application>Microsoft Office PowerPoint</Application>
  <PresentationFormat>On-screen Show (4:3)</PresentationFormat>
  <Paragraphs>53</Paragraphs>
  <Slides>11</Slides>
  <Notes>0</Notes>
  <HiddenSlides>0</HiddenSlides>
  <MMClips>13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Hungarian Uprising</vt:lpstr>
      <vt:lpstr>What exactly is meant by the term “the Hungarian Uprising”.</vt:lpstr>
      <vt:lpstr>Series of events which took place after the death of Joseph Stalin.</vt:lpstr>
      <vt:lpstr>Khrushchev – A leader with many attributions.</vt:lpstr>
      <vt:lpstr>Video explanation of the Hungarian Uprising – Watch and reflect...</vt:lpstr>
      <vt:lpstr>Educational video summarizing the Hungarian Uprising.</vt:lpstr>
      <vt:lpstr>Towards the narrow ending of the Hungarian Uprising -Soviet Tanks Invaded Hungary.</vt:lpstr>
      <vt:lpstr>Long term effects of Hungarian Uprising</vt:lpstr>
      <vt:lpstr>Quiz. (A*) – (Select 1 answer)</vt:lpstr>
      <vt:lpstr>Congratulations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Jatinder</dc:creator>
  <cp:lastModifiedBy>kpaterson</cp:lastModifiedBy>
  <cp:revision>19</cp:revision>
  <dcterms:created xsi:type="dcterms:W3CDTF">2012-10-07T20:28:13Z</dcterms:created>
  <dcterms:modified xsi:type="dcterms:W3CDTF">2012-10-12T10:04:03Z</dcterms:modified>
</cp:coreProperties>
</file>