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ms-office.activeX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51CDF-6C3F-4D2D-A17C-E9BC48BC3A23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5417E-8C37-4346-B9A0-7A6940174F7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39722E-4EC0-41D8-9311-D1BF859CF592}" type="slidenum">
              <a:rPr lang="en-GB"/>
              <a:pPr/>
              <a:t>1</a:t>
            </a:fld>
            <a:endParaRPr lang="en-GB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photograph shows Hitler and Heinrich Himmler watching SS troop manoeuvres in 1939.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83384-2698-43E5-98DD-0205A9F53CBD}" type="slidenum">
              <a:rPr lang="en-GB"/>
              <a:pPr/>
              <a:t>2</a:t>
            </a:fld>
            <a:endParaRPr lang="en-GB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1969-B655-4250-A0B5-647727C63253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EF3-4AC6-4DDC-9EBB-A0305C848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1969-B655-4250-A0B5-647727C63253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EF3-4AC6-4DDC-9EBB-A0305C848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1969-B655-4250-A0B5-647727C63253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EF3-4AC6-4DDC-9EBB-A0305C848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1969-B655-4250-A0B5-647727C63253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EF3-4AC6-4DDC-9EBB-A0305C848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1969-B655-4250-A0B5-647727C63253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EF3-4AC6-4DDC-9EBB-A0305C848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1969-B655-4250-A0B5-647727C63253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EF3-4AC6-4DDC-9EBB-A0305C848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1969-B655-4250-A0B5-647727C63253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EF3-4AC6-4DDC-9EBB-A0305C848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1969-B655-4250-A0B5-647727C63253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EF3-4AC6-4DDC-9EBB-A0305C848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1969-B655-4250-A0B5-647727C63253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EF3-4AC6-4DDC-9EBB-A0305C848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1969-B655-4250-A0B5-647727C63253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EF3-4AC6-4DDC-9EBB-A0305C848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1969-B655-4250-A0B5-647727C63253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0EF3-4AC6-4DDC-9EBB-A0305C848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A1969-B655-4250-A0B5-647727C63253}" type="datetimeFigureOut">
              <a:rPr lang="en-GB" smtClean="0"/>
              <a:t>06/02/2012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60EF3-4AC6-4DDC-9EBB-A0305C84816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39750" y="765175"/>
            <a:ext cx="835183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Very quickly, Hitler placed his party at the heart of the government of the country. Key to this </a:t>
            </a:r>
            <a:r>
              <a:rPr lang="en-GB" dirty="0" smtClean="0"/>
              <a:t> was </a:t>
            </a:r>
            <a:r>
              <a:rPr lang="en-GB" dirty="0"/>
              <a:t>setting up an effective </a:t>
            </a:r>
            <a:r>
              <a:rPr lang="en-GB" b="1" dirty="0">
                <a:solidFill>
                  <a:srgbClr val="FF6600"/>
                </a:solidFill>
              </a:rPr>
              <a:t>police state</a:t>
            </a:r>
            <a:r>
              <a:rPr lang="en-GB" dirty="0"/>
              <a:t>.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39750" y="1916113"/>
            <a:ext cx="5832475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The regular police – the </a:t>
            </a:r>
            <a:r>
              <a:rPr lang="en-GB" i="1" dirty="0" err="1"/>
              <a:t>Ordnungspolizei</a:t>
            </a:r>
            <a:r>
              <a:rPr lang="en-GB" dirty="0"/>
              <a:t> (</a:t>
            </a:r>
            <a:r>
              <a:rPr lang="en-GB" b="1" dirty="0">
                <a:solidFill>
                  <a:srgbClr val="FF6600"/>
                </a:solidFill>
              </a:rPr>
              <a:t>ORPO</a:t>
            </a:r>
            <a:r>
              <a:rPr lang="en-GB" dirty="0"/>
              <a:t>) – was put under the control of Himmler who already ran the </a:t>
            </a:r>
            <a:r>
              <a:rPr lang="en-GB" b="1" dirty="0">
                <a:solidFill>
                  <a:srgbClr val="FF6600"/>
                </a:solidFill>
              </a:rPr>
              <a:t>SS</a:t>
            </a:r>
            <a:r>
              <a:rPr lang="en-GB" dirty="0"/>
              <a:t> (Hitler’s personal body guards).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39750" y="3500438"/>
            <a:ext cx="5832475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In 1933, the </a:t>
            </a:r>
            <a:r>
              <a:rPr lang="en-GB" b="1">
                <a:solidFill>
                  <a:srgbClr val="FF6600"/>
                </a:solidFill>
              </a:rPr>
              <a:t>Gestapo</a:t>
            </a:r>
            <a:r>
              <a:rPr lang="en-GB"/>
              <a:t> (Secret State Police) was set up. The Gestapo used agents and informants to find and arrest anyone hostile to the Nazis government.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539750" y="5049838"/>
            <a:ext cx="860425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Jews, beggars and gypsies were arrested as well as political opponents. So many people were imprisoned that special </a:t>
            </a:r>
            <a:r>
              <a:rPr lang="en-GB" b="1">
                <a:solidFill>
                  <a:srgbClr val="FF6600"/>
                </a:solidFill>
              </a:rPr>
              <a:t>concentration camps</a:t>
            </a:r>
            <a:r>
              <a:rPr lang="en-GB"/>
              <a:t> had to be set up to house them.</a:t>
            </a:r>
          </a:p>
        </p:txBody>
      </p:sp>
      <p:pic>
        <p:nvPicPr>
          <p:cNvPr id="30731" name="Picture 11" descr="HU_000858(Hitler&amp;Himmler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1268413"/>
            <a:ext cx="2259013" cy="3240087"/>
          </a:xfrm>
          <a:prstGeom prst="rect">
            <a:avLst/>
          </a:prstGeom>
          <a:noFill/>
        </p:spPr>
      </p:pic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6227763" y="4508500"/>
            <a:ext cx="2520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1200" i="1"/>
              <a:t>Photograph courtesy of the Imperial War Museum, London.</a:t>
            </a:r>
          </a:p>
        </p:txBody>
      </p:sp>
      <p:pic>
        <p:nvPicPr>
          <p:cNvPr id="30733" name="Picture 13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sp>
        <p:nvSpPr>
          <p:cNvPr id="30734" name="Rectangle 1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GB" dirty="0"/>
              <a:t>Moving forward: the police state</a:t>
            </a:r>
          </a:p>
        </p:txBody>
      </p:sp>
      <p:pic>
        <p:nvPicPr>
          <p:cNvPr id="30735" name="Picture 15" descr="not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86613" y="33338"/>
            <a:ext cx="676275" cy="59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  <p:bldP spid="30729" grpId="0"/>
      <p:bldP spid="307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539750" y="836613"/>
            <a:ext cx="83518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Can you complete this table on the Nazi police state?</a:t>
            </a:r>
          </a:p>
        </p:txBody>
      </p:sp>
      <p:pic>
        <p:nvPicPr>
          <p:cNvPr id="56367" name="Picture 47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</p:spPr>
      </p:pic>
      <p:pic>
        <p:nvPicPr>
          <p:cNvPr id="56368" name="Picture 48" descr="flas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0275" y="0"/>
            <a:ext cx="590550" cy="647700"/>
          </a:xfrm>
          <a:prstGeom prst="rect">
            <a:avLst/>
          </a:prstGeom>
          <a:noFill/>
        </p:spPr>
      </p:pic>
      <p:sp>
        <p:nvSpPr>
          <p:cNvPr id="56369" name="Rectangle 49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GB" dirty="0"/>
              <a:t>Moving forward: the police state</a:t>
            </a:r>
          </a:p>
        </p:txBody>
      </p:sp>
    </p:spTree>
    <p:controls>
      <p:control spid="1026" name="ShockwaveFlash1" r:id="rId2" imgW="7683682" imgH="4826018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167</Words>
  <Application>Microsoft Office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Moving forward: the police state</vt:lpstr>
      <vt:lpstr>Moving forward: the police state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forward: the police state</dc:title>
  <dc:creator>KBolt</dc:creator>
  <cp:lastModifiedBy>KBolt</cp:lastModifiedBy>
  <cp:revision>2</cp:revision>
  <dcterms:created xsi:type="dcterms:W3CDTF">2012-02-06T16:41:37Z</dcterms:created>
  <dcterms:modified xsi:type="dcterms:W3CDTF">2012-02-06T16:47:45Z</dcterms:modified>
</cp:coreProperties>
</file>